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y="5143500" cx="9144000"/>
  <p:notesSz cx="6858000" cy="9144000"/>
  <p:embeddedFontLst>
    <p:embeddedFont>
      <p:font typeface="Play"/>
      <p:regular r:id="rId37"/>
      <p:bold r:id="rId38"/>
    </p:embeddedFont>
    <p:embeddedFont>
      <p:font typeface="Roboto Thin"/>
      <p:regular r:id="rId39"/>
      <p:bold r:id="rId40"/>
      <p:italic r:id="rId41"/>
      <p:boldItalic r:id="rId42"/>
    </p:embeddedFon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0221FE-ECF7-430C-8C2C-22CFAA680663}">
  <a:tblStyle styleId="{270221FE-ECF7-430C-8C2C-22CFAA680663}"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CA63C3-BE87-4659-B86B-195282D5CDA3}" styleName="Table_1">
    <a:wholeTbl>
      <a:tcTxStyle b="off" i="off">
        <a:font>
          <a:latin typeface="Calibri"/>
          <a:ea typeface="Calibri"/>
          <a:cs typeface="Calibri"/>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1C34D5F-3455-4F55-8FEC-6CE3E37755B7}"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bold.fntdata"/><Relationship Id="rId20" Type="http://schemas.openxmlformats.org/officeDocument/2006/relationships/slide" Target="slides/slide12.xml"/><Relationship Id="rId42" Type="http://schemas.openxmlformats.org/officeDocument/2006/relationships/font" Target="fonts/RobotoThin-boldItalic.fntdata"/><Relationship Id="rId41" Type="http://schemas.openxmlformats.org/officeDocument/2006/relationships/font" Target="fonts/RobotoThin-italic.fntdata"/><Relationship Id="rId22" Type="http://schemas.openxmlformats.org/officeDocument/2006/relationships/slide" Target="slides/slide14.xml"/><Relationship Id="rId44" Type="http://schemas.openxmlformats.org/officeDocument/2006/relationships/font" Target="fonts/Roboto-bold.fntdata"/><Relationship Id="rId21" Type="http://schemas.openxmlformats.org/officeDocument/2006/relationships/slide" Target="slides/slide13.xml"/><Relationship Id="rId43" Type="http://schemas.openxmlformats.org/officeDocument/2006/relationships/font" Target="fonts/Roboto-regular.fntdata"/><Relationship Id="rId24" Type="http://schemas.openxmlformats.org/officeDocument/2006/relationships/slide" Target="slides/slide16.xml"/><Relationship Id="rId46" Type="http://schemas.openxmlformats.org/officeDocument/2006/relationships/font" Target="fonts/Roboto-boldItalic.fntdata"/><Relationship Id="rId23" Type="http://schemas.openxmlformats.org/officeDocument/2006/relationships/slide" Target="slides/slide15.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font" Target="fonts/Play-regular.fntdata"/><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font" Target="fonts/RobotoThin-regular.fntdata"/><Relationship Id="rId16" Type="http://schemas.openxmlformats.org/officeDocument/2006/relationships/slide" Target="slides/slide8.xml"/><Relationship Id="rId38" Type="http://schemas.openxmlformats.org/officeDocument/2006/relationships/font" Target="fonts/Play-bold.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058878fa98_3_4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058878fa98_3_42: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045cffc8e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045cffc8e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043611173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043611173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f89faf94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f89faf94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058878fa98_3_7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3058878fa98_3_75: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0ad91668c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zh-TW"/>
              <a:t>Age: Primarily targets adults aged 35+, Campbell’s is expanding to attract younger, health-conscious consumers (18-34) who value convenient, nutritious options.</a:t>
            </a:r>
            <a:endParaRPr/>
          </a:p>
          <a:p>
            <a:pPr indent="-298450" lvl="0" marL="457200" rtl="0" algn="l">
              <a:spcBef>
                <a:spcPts val="0"/>
              </a:spcBef>
              <a:spcAft>
                <a:spcPts val="0"/>
              </a:spcAft>
              <a:buSzPts val="1100"/>
              <a:buChar char="●"/>
            </a:pPr>
            <a:r>
              <a:rPr lang="zh-TW"/>
              <a:t>Gender: Targets both men and women, with a slight focus on women as primary family meal decision-makers.</a:t>
            </a:r>
            <a:endParaRPr/>
          </a:p>
          <a:p>
            <a:pPr indent="-298450" lvl="0" marL="457200" rtl="0" algn="l">
              <a:spcBef>
                <a:spcPts val="0"/>
              </a:spcBef>
              <a:spcAft>
                <a:spcPts val="0"/>
              </a:spcAft>
              <a:buSzPts val="1100"/>
              <a:buChar char="●"/>
            </a:pPr>
            <a:r>
              <a:rPr lang="zh-TW"/>
              <a:t>Income Level: Ranges from middle to upper-middle income households, appealing to both premium buyers (organic, low-sodium options) and budget-conscious consumers.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zh-TW"/>
              <a:t>United States and Canada: These primary markets make up most of Campbell’s sales, with a strong presence in urban and suburban areas.</a:t>
            </a:r>
            <a:endParaRPr/>
          </a:p>
          <a:p>
            <a:pPr indent="-298450" lvl="0" marL="457200" rtl="0" algn="l">
              <a:spcBef>
                <a:spcPts val="0"/>
              </a:spcBef>
              <a:spcAft>
                <a:spcPts val="0"/>
              </a:spcAft>
              <a:buSzPts val="1100"/>
              <a:buChar char="●"/>
            </a:pPr>
            <a:r>
              <a:rPr lang="zh-TW"/>
              <a:t>Regional Variations: Campbell’s adapts to local tastes, offering options like Clam Chowder in the Northeast and spicier flavors in the Southwest U.S.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Clr>
                <a:schemeClr val="dk1"/>
              </a:buClr>
              <a:buSzPts val="1100"/>
              <a:buChar char="•"/>
            </a:pPr>
            <a:r>
              <a:rPr b="1" lang="zh-TW">
                <a:solidFill>
                  <a:schemeClr val="dk1"/>
                </a:solidFill>
              </a:rPr>
              <a:t>Health and Wellness-Oriented: Campbell’s is attracting consumers who prioritize health, seeking natural, organic, and low-sodium options with transparent ingredient sourcing.</a:t>
            </a:r>
            <a:endParaRPr b="1">
              <a:solidFill>
                <a:schemeClr val="dk1"/>
              </a:solidFill>
            </a:endParaRPr>
          </a:p>
          <a:p>
            <a:pPr indent="0" lvl="0" marL="45720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zh-TW">
                <a:solidFill>
                  <a:schemeClr val="dk1"/>
                </a:solidFill>
              </a:rPr>
              <a:t>Convenience Seekers: Many customers value quick, easy meal solutions that align with their busy lifestyles.</a:t>
            </a:r>
            <a:endParaRPr b="1">
              <a:solidFill>
                <a:schemeClr val="dk1"/>
              </a:solidFill>
            </a:endParaRPr>
          </a:p>
          <a:p>
            <a:pPr indent="-298450" lvl="0" marL="457200" rtl="0" algn="l">
              <a:spcBef>
                <a:spcPts val="0"/>
              </a:spcBef>
              <a:spcAft>
                <a:spcPts val="0"/>
              </a:spcAft>
              <a:buClr>
                <a:schemeClr val="dk1"/>
              </a:buClr>
              <a:buSzPts val="1100"/>
              <a:buChar char="•"/>
            </a:pPr>
            <a:r>
              <a:rPr b="1" lang="zh-TW">
                <a:solidFill>
                  <a:schemeClr val="dk1"/>
                </a:solidFill>
              </a:rPr>
              <a:t>Traditional and Nostalgic: A large segment has an emotional connection to Campbell’s, viewing the brand as comforting and nostalgic, linked to family meals and childhood memories.</a:t>
            </a:r>
            <a:endParaRPr b="1">
              <a:solidFill>
                <a:schemeClr val="dk1"/>
              </a:solidFill>
            </a:endParaRPr>
          </a:p>
          <a:p>
            <a:pPr indent="0" lvl="0" marL="0" rtl="0" algn="l">
              <a:spcBef>
                <a:spcPts val="0"/>
              </a:spcBef>
              <a:spcAft>
                <a:spcPts val="0"/>
              </a:spcAft>
              <a:buNone/>
            </a:pPr>
            <a:r>
              <a:t/>
            </a:r>
            <a:endParaRPr/>
          </a:p>
        </p:txBody>
      </p:sp>
      <p:sp>
        <p:nvSpPr>
          <p:cNvPr id="498" name="Google Shape;498;g30ad91668cb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f89e20927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f89e20927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fa60b3c6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fa60b3c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fa60b3c60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fa60b3c60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fa60b3c60d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fa60b3c60d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fa598bbe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fa598bbe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zh-TW">
                <a:solidFill>
                  <a:schemeClr val="dk1"/>
                </a:solidFill>
              </a:rPr>
              <a:t>Utilize SEO optimization and targeted online advertising </a:t>
            </a:r>
            <a:endParaRPr>
              <a:solidFill>
                <a:schemeClr val="dk1"/>
              </a:solidFill>
            </a:endParaRPr>
          </a:p>
          <a:p>
            <a:pPr indent="-298450" lvl="0" marL="457200" rtl="0" algn="l">
              <a:spcBef>
                <a:spcPts val="0"/>
              </a:spcBef>
              <a:spcAft>
                <a:spcPts val="0"/>
              </a:spcAft>
              <a:buClr>
                <a:schemeClr val="dk1"/>
              </a:buClr>
              <a:buSzPts val="1100"/>
              <a:buChar char="●"/>
            </a:pPr>
            <a:r>
              <a:rPr lang="zh-TW">
                <a:solidFill>
                  <a:schemeClr val="dk1"/>
                </a:solidFill>
              </a:rPr>
              <a:t>Content marketing focused on recipes and cooking tips to attract new visitors</a:t>
            </a:r>
            <a:endParaRPr>
              <a:solidFill>
                <a:schemeClr val="dk1"/>
              </a:solidFill>
            </a:endParaRPr>
          </a:p>
          <a:p>
            <a:pPr indent="-298450" lvl="0" marL="457200" rtl="0" algn="l">
              <a:spcBef>
                <a:spcPts val="0"/>
              </a:spcBef>
              <a:spcAft>
                <a:spcPts val="0"/>
              </a:spcAft>
              <a:buClr>
                <a:schemeClr val="dk1"/>
              </a:buClr>
              <a:buSzPts val="1100"/>
              <a:buChar char="●"/>
            </a:pPr>
            <a:r>
              <a:rPr lang="zh-TW">
                <a:solidFill>
                  <a:schemeClr val="dk1"/>
                </a:solidFill>
              </a:rPr>
              <a:t>Regularly gather customer feedback through surveys and focus groups. Implement changes based on feedback to improve product offerings and customer service.</a:t>
            </a:r>
            <a:endParaRPr>
              <a:solidFill>
                <a:schemeClr val="dk1"/>
              </a:solidFill>
            </a:endParaRPr>
          </a:p>
          <a:p>
            <a:pPr indent="-298450" lvl="0" marL="457200" rtl="0" algn="l">
              <a:spcBef>
                <a:spcPts val="0"/>
              </a:spcBef>
              <a:spcAft>
                <a:spcPts val="0"/>
              </a:spcAft>
              <a:buClr>
                <a:schemeClr val="dk1"/>
              </a:buClr>
              <a:buSzPts val="1100"/>
              <a:buChar char="●"/>
            </a:pPr>
            <a:r>
              <a:rPr lang="zh-TW">
                <a:solidFill>
                  <a:schemeClr val="dk1"/>
                </a:solidFill>
              </a:rPr>
              <a:t>Personalize email content based on customer preferences and behaviors.</a:t>
            </a:r>
            <a:endParaRPr>
              <a:solidFill>
                <a:schemeClr val="dk1"/>
              </a:solidFill>
            </a:endParaRPr>
          </a:p>
          <a:p>
            <a:pPr indent="-298450" lvl="0" marL="457200" rtl="0" algn="l">
              <a:spcBef>
                <a:spcPts val="0"/>
              </a:spcBef>
              <a:spcAft>
                <a:spcPts val="0"/>
              </a:spcAft>
              <a:buClr>
                <a:schemeClr val="dk1"/>
              </a:buClr>
              <a:buSzPts val="1100"/>
              <a:buChar char="●"/>
            </a:pPr>
            <a:r>
              <a:rPr lang="zh-TW">
                <a:solidFill>
                  <a:schemeClr val="dk1"/>
                </a:solidFill>
              </a:rPr>
              <a:t>Create interactive content such as polls, challenges, and user-generated content campaigns on popular social media sites like Facebook, Instagram etc</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zh-TW">
                <a:solidFill>
                  <a:schemeClr val="dk1"/>
                </a:solidFill>
              </a:rPr>
              <a:t>Reformulate existing products to reduce unhealthy ingredients and develop new products that meet nutritional guidelines set by health organizations​</a:t>
            </a:r>
            <a:endParaRPr>
              <a:solidFill>
                <a:schemeClr val="dk1"/>
              </a:solidFill>
            </a:endParaRPr>
          </a:p>
          <a:p>
            <a:pPr indent="-298450" lvl="0" marL="457200" rtl="0" algn="l">
              <a:spcBef>
                <a:spcPts val="0"/>
              </a:spcBef>
              <a:spcAft>
                <a:spcPts val="0"/>
              </a:spcAft>
              <a:buClr>
                <a:schemeClr val="dk1"/>
              </a:buClr>
              <a:buSzPts val="1100"/>
              <a:buChar char="●"/>
            </a:pPr>
            <a:r>
              <a:rPr lang="zh-TW">
                <a:solidFill>
                  <a:schemeClr val="dk1"/>
                </a:solidFill>
              </a:rPr>
              <a:t>Launch educational campaigns that promote the health benefits of new products and the company’s sustainability efforts, utilizing social media and other digital platforms​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058878fa98_7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058878fa98_7_0: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fa598bbe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fa598bbe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fa60168a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fa60168a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b349b15c8_0_1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30b349b15c8_0_1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fa60b3c60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fa60b3c60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fa60b3c60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fa60b3c60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fa60b3c60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fa60b3c60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fa60b3c60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fa60b3c60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058878fa98_5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3058878fa98_5_0:notes"/>
          <p:cNvSpPr/>
          <p:nvPr>
            <p:ph idx="2" type="sldImg"/>
          </p:nvPr>
        </p:nvSpPr>
        <p:spPr>
          <a:xfrm>
            <a:off x="1143225" y="685778"/>
            <a:ext cx="4572225" cy="342897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0ad91668cb_0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30ad91668cb_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58878fa98_10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3058878fa98_10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fa60b3c60d_8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fa60b3c60d_8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a60b3c60d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fa60b3c60d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f89cd803a0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f89cd803a0_3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f89cd803a0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f89cd803a0_3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b08ac6f0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0b08ac6f0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04361117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04361117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75" name="Google Shape;7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8" name="Google Shape;88;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38" name="Shape 138"/>
        <p:cNvGrpSpPr/>
        <p:nvPr/>
      </p:nvGrpSpPr>
      <p:grpSpPr>
        <a:xfrm>
          <a:off x="0" y="0"/>
          <a:ext cx="0" cy="0"/>
          <a:chOff x="0" y="0"/>
          <a:chExt cx="0" cy="0"/>
        </a:xfrm>
      </p:grpSpPr>
      <p:sp>
        <p:nvSpPr>
          <p:cNvPr id="139" name="Google Shape;139;p2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2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26"/>
          <p:cNvSpPr txBox="1"/>
          <p:nvPr>
            <p:ph idx="12" type="sldNum"/>
          </p:nvPr>
        </p:nvSpPr>
        <p:spPr>
          <a:xfrm>
            <a:off x="8766047" y="4960030"/>
            <a:ext cx="202438" cy="139700"/>
          </a:xfrm>
          <a:prstGeom prst="rect">
            <a:avLst/>
          </a:prstGeom>
          <a:noFill/>
          <a:ln>
            <a:noFill/>
          </a:ln>
        </p:spPr>
        <p:txBody>
          <a:bodyPr anchorCtr="0" anchor="t" bIns="0" lIns="0" spcFirstLastPara="1" rIns="0" wrap="square" tIns="0">
            <a:spAutoFit/>
          </a:bodyPr>
          <a:lstStyle>
            <a:lvl1pPr indent="0" lvl="0" marL="93980">
              <a:lnSpc>
                <a:spcPct val="100000"/>
              </a:lnSpc>
              <a:spcBef>
                <a:spcPts val="0"/>
              </a:spcBef>
              <a:buNone/>
              <a:defRPr b="0" i="0" sz="800">
                <a:solidFill>
                  <a:srgbClr val="12284A"/>
                </a:solidFill>
                <a:latin typeface="Arial"/>
                <a:ea typeface="Arial"/>
                <a:cs typeface="Arial"/>
                <a:sym typeface="Arial"/>
              </a:defRPr>
            </a:lvl1pPr>
            <a:lvl2pPr indent="0" lvl="1" marL="93980">
              <a:lnSpc>
                <a:spcPct val="100000"/>
              </a:lnSpc>
              <a:spcBef>
                <a:spcPts val="0"/>
              </a:spcBef>
              <a:buNone/>
              <a:defRPr b="0" i="0" sz="800">
                <a:solidFill>
                  <a:srgbClr val="12284A"/>
                </a:solidFill>
                <a:latin typeface="Arial"/>
                <a:ea typeface="Arial"/>
                <a:cs typeface="Arial"/>
                <a:sym typeface="Arial"/>
              </a:defRPr>
            </a:lvl2pPr>
            <a:lvl3pPr indent="0" lvl="2" marL="93980">
              <a:lnSpc>
                <a:spcPct val="100000"/>
              </a:lnSpc>
              <a:spcBef>
                <a:spcPts val="0"/>
              </a:spcBef>
              <a:buNone/>
              <a:defRPr b="0" i="0" sz="800">
                <a:solidFill>
                  <a:srgbClr val="12284A"/>
                </a:solidFill>
                <a:latin typeface="Arial"/>
                <a:ea typeface="Arial"/>
                <a:cs typeface="Arial"/>
                <a:sym typeface="Arial"/>
              </a:defRPr>
            </a:lvl3pPr>
            <a:lvl4pPr indent="0" lvl="3" marL="93980">
              <a:lnSpc>
                <a:spcPct val="100000"/>
              </a:lnSpc>
              <a:spcBef>
                <a:spcPts val="0"/>
              </a:spcBef>
              <a:buNone/>
              <a:defRPr b="0" i="0" sz="800">
                <a:solidFill>
                  <a:srgbClr val="12284A"/>
                </a:solidFill>
                <a:latin typeface="Arial"/>
                <a:ea typeface="Arial"/>
                <a:cs typeface="Arial"/>
                <a:sym typeface="Arial"/>
              </a:defRPr>
            </a:lvl4pPr>
            <a:lvl5pPr indent="0" lvl="4" marL="93980">
              <a:lnSpc>
                <a:spcPct val="100000"/>
              </a:lnSpc>
              <a:spcBef>
                <a:spcPts val="0"/>
              </a:spcBef>
              <a:buNone/>
              <a:defRPr b="0" i="0" sz="800">
                <a:solidFill>
                  <a:srgbClr val="12284A"/>
                </a:solidFill>
                <a:latin typeface="Arial"/>
                <a:ea typeface="Arial"/>
                <a:cs typeface="Arial"/>
                <a:sym typeface="Arial"/>
              </a:defRPr>
            </a:lvl5pPr>
            <a:lvl6pPr indent="0" lvl="5" marL="93980">
              <a:lnSpc>
                <a:spcPct val="100000"/>
              </a:lnSpc>
              <a:spcBef>
                <a:spcPts val="0"/>
              </a:spcBef>
              <a:buNone/>
              <a:defRPr b="0" i="0" sz="800">
                <a:solidFill>
                  <a:srgbClr val="12284A"/>
                </a:solidFill>
                <a:latin typeface="Arial"/>
                <a:ea typeface="Arial"/>
                <a:cs typeface="Arial"/>
                <a:sym typeface="Arial"/>
              </a:defRPr>
            </a:lvl6pPr>
            <a:lvl7pPr indent="0" lvl="6" marL="93980">
              <a:lnSpc>
                <a:spcPct val="100000"/>
              </a:lnSpc>
              <a:spcBef>
                <a:spcPts val="0"/>
              </a:spcBef>
              <a:buNone/>
              <a:defRPr b="0" i="0" sz="800">
                <a:solidFill>
                  <a:srgbClr val="12284A"/>
                </a:solidFill>
                <a:latin typeface="Arial"/>
                <a:ea typeface="Arial"/>
                <a:cs typeface="Arial"/>
                <a:sym typeface="Arial"/>
              </a:defRPr>
            </a:lvl7pPr>
            <a:lvl8pPr indent="0" lvl="7" marL="93980">
              <a:lnSpc>
                <a:spcPct val="100000"/>
              </a:lnSpc>
              <a:spcBef>
                <a:spcPts val="0"/>
              </a:spcBef>
              <a:buNone/>
              <a:defRPr b="0" i="0" sz="800">
                <a:solidFill>
                  <a:srgbClr val="12284A"/>
                </a:solidFill>
                <a:latin typeface="Arial"/>
                <a:ea typeface="Arial"/>
                <a:cs typeface="Arial"/>
                <a:sym typeface="Arial"/>
              </a:defRPr>
            </a:lvl8pPr>
            <a:lvl9pPr indent="0" lvl="8" marL="93980">
              <a:lnSpc>
                <a:spcPct val="100000"/>
              </a:lnSpc>
              <a:spcBef>
                <a:spcPts val="0"/>
              </a:spcBef>
              <a:buNone/>
              <a:defRPr b="0" i="0" sz="800">
                <a:solidFill>
                  <a:srgbClr val="12284A"/>
                </a:solidFill>
                <a:latin typeface="Arial"/>
                <a:ea typeface="Arial"/>
                <a:cs typeface="Arial"/>
                <a:sym typeface="Arial"/>
              </a:defRPr>
            </a:lvl9pPr>
          </a:lstStyle>
          <a:p>
            <a:pPr indent="0" lvl="0" marL="9398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2" name="Shape 142"/>
        <p:cNvGrpSpPr/>
        <p:nvPr/>
      </p:nvGrpSpPr>
      <p:grpSpPr>
        <a:xfrm>
          <a:off x="0" y="0"/>
          <a:ext cx="0" cy="0"/>
          <a:chOff x="0" y="0"/>
          <a:chExt cx="0" cy="0"/>
        </a:xfrm>
      </p:grpSpPr>
      <p:sp>
        <p:nvSpPr>
          <p:cNvPr id="143" name="Google Shape;143;p27"/>
          <p:cNvSpPr txBox="1"/>
          <p:nvPr>
            <p:ph type="title"/>
          </p:nvPr>
        </p:nvSpPr>
        <p:spPr>
          <a:xfrm>
            <a:off x="215900" y="14096"/>
            <a:ext cx="5297805" cy="6380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rgbClr val="12284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27"/>
          <p:cNvSpPr txBox="1"/>
          <p:nvPr>
            <p:ph idx="1" type="body"/>
          </p:nvPr>
        </p:nvSpPr>
        <p:spPr>
          <a:xfrm>
            <a:off x="336207" y="1111377"/>
            <a:ext cx="8472170" cy="224409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5" name="Google Shape;145;p2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2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27"/>
          <p:cNvSpPr txBox="1"/>
          <p:nvPr>
            <p:ph idx="12" type="sldNum"/>
          </p:nvPr>
        </p:nvSpPr>
        <p:spPr>
          <a:xfrm>
            <a:off x="8766047" y="4960030"/>
            <a:ext cx="202438" cy="139700"/>
          </a:xfrm>
          <a:prstGeom prst="rect">
            <a:avLst/>
          </a:prstGeom>
          <a:noFill/>
          <a:ln>
            <a:noFill/>
          </a:ln>
        </p:spPr>
        <p:txBody>
          <a:bodyPr anchorCtr="0" anchor="t" bIns="0" lIns="0" spcFirstLastPara="1" rIns="0" wrap="square" tIns="0">
            <a:spAutoFit/>
          </a:bodyPr>
          <a:lstStyle>
            <a:lvl1pPr indent="0" lvl="0" marL="93980">
              <a:lnSpc>
                <a:spcPct val="100000"/>
              </a:lnSpc>
              <a:spcBef>
                <a:spcPts val="0"/>
              </a:spcBef>
              <a:buNone/>
              <a:defRPr b="0" i="0" sz="800">
                <a:solidFill>
                  <a:srgbClr val="12284A"/>
                </a:solidFill>
                <a:latin typeface="Arial"/>
                <a:ea typeface="Arial"/>
                <a:cs typeface="Arial"/>
                <a:sym typeface="Arial"/>
              </a:defRPr>
            </a:lvl1pPr>
            <a:lvl2pPr indent="0" lvl="1" marL="93980">
              <a:lnSpc>
                <a:spcPct val="100000"/>
              </a:lnSpc>
              <a:spcBef>
                <a:spcPts val="0"/>
              </a:spcBef>
              <a:buNone/>
              <a:defRPr b="0" i="0" sz="800">
                <a:solidFill>
                  <a:srgbClr val="12284A"/>
                </a:solidFill>
                <a:latin typeface="Arial"/>
                <a:ea typeface="Arial"/>
                <a:cs typeface="Arial"/>
                <a:sym typeface="Arial"/>
              </a:defRPr>
            </a:lvl2pPr>
            <a:lvl3pPr indent="0" lvl="2" marL="93980">
              <a:lnSpc>
                <a:spcPct val="100000"/>
              </a:lnSpc>
              <a:spcBef>
                <a:spcPts val="0"/>
              </a:spcBef>
              <a:buNone/>
              <a:defRPr b="0" i="0" sz="800">
                <a:solidFill>
                  <a:srgbClr val="12284A"/>
                </a:solidFill>
                <a:latin typeface="Arial"/>
                <a:ea typeface="Arial"/>
                <a:cs typeface="Arial"/>
                <a:sym typeface="Arial"/>
              </a:defRPr>
            </a:lvl3pPr>
            <a:lvl4pPr indent="0" lvl="3" marL="93980">
              <a:lnSpc>
                <a:spcPct val="100000"/>
              </a:lnSpc>
              <a:spcBef>
                <a:spcPts val="0"/>
              </a:spcBef>
              <a:buNone/>
              <a:defRPr b="0" i="0" sz="800">
                <a:solidFill>
                  <a:srgbClr val="12284A"/>
                </a:solidFill>
                <a:latin typeface="Arial"/>
                <a:ea typeface="Arial"/>
                <a:cs typeface="Arial"/>
                <a:sym typeface="Arial"/>
              </a:defRPr>
            </a:lvl4pPr>
            <a:lvl5pPr indent="0" lvl="4" marL="93980">
              <a:lnSpc>
                <a:spcPct val="100000"/>
              </a:lnSpc>
              <a:spcBef>
                <a:spcPts val="0"/>
              </a:spcBef>
              <a:buNone/>
              <a:defRPr b="0" i="0" sz="800">
                <a:solidFill>
                  <a:srgbClr val="12284A"/>
                </a:solidFill>
                <a:latin typeface="Arial"/>
                <a:ea typeface="Arial"/>
                <a:cs typeface="Arial"/>
                <a:sym typeface="Arial"/>
              </a:defRPr>
            </a:lvl5pPr>
            <a:lvl6pPr indent="0" lvl="5" marL="93980">
              <a:lnSpc>
                <a:spcPct val="100000"/>
              </a:lnSpc>
              <a:spcBef>
                <a:spcPts val="0"/>
              </a:spcBef>
              <a:buNone/>
              <a:defRPr b="0" i="0" sz="800">
                <a:solidFill>
                  <a:srgbClr val="12284A"/>
                </a:solidFill>
                <a:latin typeface="Arial"/>
                <a:ea typeface="Arial"/>
                <a:cs typeface="Arial"/>
                <a:sym typeface="Arial"/>
              </a:defRPr>
            </a:lvl6pPr>
            <a:lvl7pPr indent="0" lvl="6" marL="93980">
              <a:lnSpc>
                <a:spcPct val="100000"/>
              </a:lnSpc>
              <a:spcBef>
                <a:spcPts val="0"/>
              </a:spcBef>
              <a:buNone/>
              <a:defRPr b="0" i="0" sz="800">
                <a:solidFill>
                  <a:srgbClr val="12284A"/>
                </a:solidFill>
                <a:latin typeface="Arial"/>
                <a:ea typeface="Arial"/>
                <a:cs typeface="Arial"/>
                <a:sym typeface="Arial"/>
              </a:defRPr>
            </a:lvl7pPr>
            <a:lvl8pPr indent="0" lvl="7" marL="93980">
              <a:lnSpc>
                <a:spcPct val="100000"/>
              </a:lnSpc>
              <a:spcBef>
                <a:spcPts val="0"/>
              </a:spcBef>
              <a:buNone/>
              <a:defRPr b="0" i="0" sz="800">
                <a:solidFill>
                  <a:srgbClr val="12284A"/>
                </a:solidFill>
                <a:latin typeface="Arial"/>
                <a:ea typeface="Arial"/>
                <a:cs typeface="Arial"/>
                <a:sym typeface="Arial"/>
              </a:defRPr>
            </a:lvl8pPr>
            <a:lvl9pPr indent="0" lvl="8" marL="93980">
              <a:lnSpc>
                <a:spcPct val="100000"/>
              </a:lnSpc>
              <a:spcBef>
                <a:spcPts val="0"/>
              </a:spcBef>
              <a:buNone/>
              <a:defRPr b="0" i="0" sz="800">
                <a:solidFill>
                  <a:srgbClr val="12284A"/>
                </a:solidFill>
                <a:latin typeface="Arial"/>
                <a:ea typeface="Arial"/>
                <a:cs typeface="Arial"/>
                <a:sym typeface="Arial"/>
              </a:defRPr>
            </a:lvl9pPr>
          </a:lstStyle>
          <a:p>
            <a:pPr indent="0" lvl="0" marL="9398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148" name="Shape 148"/>
        <p:cNvGrpSpPr/>
        <p:nvPr/>
      </p:nvGrpSpPr>
      <p:grpSpPr>
        <a:xfrm>
          <a:off x="0" y="0"/>
          <a:ext cx="0" cy="0"/>
          <a:chOff x="0" y="0"/>
          <a:chExt cx="0" cy="0"/>
        </a:xfrm>
      </p:grpSpPr>
      <p:sp>
        <p:nvSpPr>
          <p:cNvPr id="149" name="Google Shape;149;p28"/>
          <p:cNvSpPr/>
          <p:nvPr/>
        </p:nvSpPr>
        <p:spPr>
          <a:xfrm>
            <a:off x="0" y="0"/>
            <a:ext cx="9144000" cy="5143500"/>
          </a:xfrm>
          <a:custGeom>
            <a:rect b="b" l="l" r="r" t="t"/>
            <a:pathLst>
              <a:path extrusionOk="0" h="5143500" w="9144000">
                <a:moveTo>
                  <a:pt x="9144000" y="0"/>
                </a:moveTo>
                <a:lnTo>
                  <a:pt x="0" y="0"/>
                </a:lnTo>
                <a:lnTo>
                  <a:pt x="0" y="5143500"/>
                </a:lnTo>
                <a:lnTo>
                  <a:pt x="9144000" y="5143500"/>
                </a:lnTo>
                <a:lnTo>
                  <a:pt x="9144000" y="0"/>
                </a:lnTo>
                <a:close/>
              </a:path>
            </a:pathLst>
          </a:custGeom>
          <a:solidFill>
            <a:srgbClr val="E8482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0" name="Google Shape;150;p28"/>
          <p:cNvSpPr txBox="1"/>
          <p:nvPr>
            <p:ph type="title"/>
          </p:nvPr>
        </p:nvSpPr>
        <p:spPr>
          <a:xfrm>
            <a:off x="215900" y="14096"/>
            <a:ext cx="5297805" cy="6380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rgbClr val="12284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8"/>
          <p:cNvSpPr txBox="1"/>
          <p:nvPr>
            <p:ph idx="12" type="sldNum"/>
          </p:nvPr>
        </p:nvSpPr>
        <p:spPr>
          <a:xfrm>
            <a:off x="8766047" y="4960030"/>
            <a:ext cx="202438" cy="139700"/>
          </a:xfrm>
          <a:prstGeom prst="rect">
            <a:avLst/>
          </a:prstGeom>
          <a:noFill/>
          <a:ln>
            <a:noFill/>
          </a:ln>
        </p:spPr>
        <p:txBody>
          <a:bodyPr anchorCtr="0" anchor="t" bIns="0" lIns="0" spcFirstLastPara="1" rIns="0" wrap="square" tIns="0">
            <a:spAutoFit/>
          </a:bodyPr>
          <a:lstStyle>
            <a:lvl1pPr indent="0" lvl="0" marL="93980">
              <a:lnSpc>
                <a:spcPct val="100000"/>
              </a:lnSpc>
              <a:spcBef>
                <a:spcPts val="0"/>
              </a:spcBef>
              <a:buNone/>
              <a:defRPr b="0" i="0" sz="800">
                <a:solidFill>
                  <a:srgbClr val="12284A"/>
                </a:solidFill>
                <a:latin typeface="Arial"/>
                <a:ea typeface="Arial"/>
                <a:cs typeface="Arial"/>
                <a:sym typeface="Arial"/>
              </a:defRPr>
            </a:lvl1pPr>
            <a:lvl2pPr indent="0" lvl="1" marL="93980">
              <a:lnSpc>
                <a:spcPct val="100000"/>
              </a:lnSpc>
              <a:spcBef>
                <a:spcPts val="0"/>
              </a:spcBef>
              <a:buNone/>
              <a:defRPr b="0" i="0" sz="800">
                <a:solidFill>
                  <a:srgbClr val="12284A"/>
                </a:solidFill>
                <a:latin typeface="Arial"/>
                <a:ea typeface="Arial"/>
                <a:cs typeface="Arial"/>
                <a:sym typeface="Arial"/>
              </a:defRPr>
            </a:lvl2pPr>
            <a:lvl3pPr indent="0" lvl="2" marL="93980">
              <a:lnSpc>
                <a:spcPct val="100000"/>
              </a:lnSpc>
              <a:spcBef>
                <a:spcPts val="0"/>
              </a:spcBef>
              <a:buNone/>
              <a:defRPr b="0" i="0" sz="800">
                <a:solidFill>
                  <a:srgbClr val="12284A"/>
                </a:solidFill>
                <a:latin typeface="Arial"/>
                <a:ea typeface="Arial"/>
                <a:cs typeface="Arial"/>
                <a:sym typeface="Arial"/>
              </a:defRPr>
            </a:lvl3pPr>
            <a:lvl4pPr indent="0" lvl="3" marL="93980">
              <a:lnSpc>
                <a:spcPct val="100000"/>
              </a:lnSpc>
              <a:spcBef>
                <a:spcPts val="0"/>
              </a:spcBef>
              <a:buNone/>
              <a:defRPr b="0" i="0" sz="800">
                <a:solidFill>
                  <a:srgbClr val="12284A"/>
                </a:solidFill>
                <a:latin typeface="Arial"/>
                <a:ea typeface="Arial"/>
                <a:cs typeface="Arial"/>
                <a:sym typeface="Arial"/>
              </a:defRPr>
            </a:lvl4pPr>
            <a:lvl5pPr indent="0" lvl="4" marL="93980">
              <a:lnSpc>
                <a:spcPct val="100000"/>
              </a:lnSpc>
              <a:spcBef>
                <a:spcPts val="0"/>
              </a:spcBef>
              <a:buNone/>
              <a:defRPr b="0" i="0" sz="800">
                <a:solidFill>
                  <a:srgbClr val="12284A"/>
                </a:solidFill>
                <a:latin typeface="Arial"/>
                <a:ea typeface="Arial"/>
                <a:cs typeface="Arial"/>
                <a:sym typeface="Arial"/>
              </a:defRPr>
            </a:lvl5pPr>
            <a:lvl6pPr indent="0" lvl="5" marL="93980">
              <a:lnSpc>
                <a:spcPct val="100000"/>
              </a:lnSpc>
              <a:spcBef>
                <a:spcPts val="0"/>
              </a:spcBef>
              <a:buNone/>
              <a:defRPr b="0" i="0" sz="800">
                <a:solidFill>
                  <a:srgbClr val="12284A"/>
                </a:solidFill>
                <a:latin typeface="Arial"/>
                <a:ea typeface="Arial"/>
                <a:cs typeface="Arial"/>
                <a:sym typeface="Arial"/>
              </a:defRPr>
            </a:lvl6pPr>
            <a:lvl7pPr indent="0" lvl="6" marL="93980">
              <a:lnSpc>
                <a:spcPct val="100000"/>
              </a:lnSpc>
              <a:spcBef>
                <a:spcPts val="0"/>
              </a:spcBef>
              <a:buNone/>
              <a:defRPr b="0" i="0" sz="800">
                <a:solidFill>
                  <a:srgbClr val="12284A"/>
                </a:solidFill>
                <a:latin typeface="Arial"/>
                <a:ea typeface="Arial"/>
                <a:cs typeface="Arial"/>
                <a:sym typeface="Arial"/>
              </a:defRPr>
            </a:lvl7pPr>
            <a:lvl8pPr indent="0" lvl="7" marL="93980">
              <a:lnSpc>
                <a:spcPct val="100000"/>
              </a:lnSpc>
              <a:spcBef>
                <a:spcPts val="0"/>
              </a:spcBef>
              <a:buNone/>
              <a:defRPr b="0" i="0" sz="800">
                <a:solidFill>
                  <a:srgbClr val="12284A"/>
                </a:solidFill>
                <a:latin typeface="Arial"/>
                <a:ea typeface="Arial"/>
                <a:cs typeface="Arial"/>
                <a:sym typeface="Arial"/>
              </a:defRPr>
            </a:lvl8pPr>
            <a:lvl9pPr indent="0" lvl="8" marL="93980">
              <a:lnSpc>
                <a:spcPct val="100000"/>
              </a:lnSpc>
              <a:spcBef>
                <a:spcPts val="0"/>
              </a:spcBef>
              <a:buNone/>
              <a:defRPr b="0" i="0" sz="800">
                <a:solidFill>
                  <a:srgbClr val="12284A"/>
                </a:solidFill>
                <a:latin typeface="Arial"/>
                <a:ea typeface="Arial"/>
                <a:cs typeface="Arial"/>
                <a:sym typeface="Arial"/>
              </a:defRPr>
            </a:lvl9pPr>
          </a:lstStyle>
          <a:p>
            <a:pPr indent="0" lvl="0" marL="9398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4" name="Shape 154"/>
        <p:cNvGrpSpPr/>
        <p:nvPr/>
      </p:nvGrpSpPr>
      <p:grpSpPr>
        <a:xfrm>
          <a:off x="0" y="0"/>
          <a:ext cx="0" cy="0"/>
          <a:chOff x="0" y="0"/>
          <a:chExt cx="0" cy="0"/>
        </a:xfrm>
      </p:grpSpPr>
      <p:sp>
        <p:nvSpPr>
          <p:cNvPr id="155" name="Google Shape;155;p29"/>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rgbClr val="12284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29"/>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29"/>
          <p:cNvSpPr txBox="1"/>
          <p:nvPr>
            <p:ph idx="12" type="sldNum"/>
          </p:nvPr>
        </p:nvSpPr>
        <p:spPr>
          <a:xfrm>
            <a:off x="8766047" y="4960030"/>
            <a:ext cx="202438" cy="139700"/>
          </a:xfrm>
          <a:prstGeom prst="rect">
            <a:avLst/>
          </a:prstGeom>
          <a:noFill/>
          <a:ln>
            <a:noFill/>
          </a:ln>
        </p:spPr>
        <p:txBody>
          <a:bodyPr anchorCtr="0" anchor="t" bIns="0" lIns="0" spcFirstLastPara="1" rIns="0" wrap="square" tIns="0">
            <a:spAutoFit/>
          </a:bodyPr>
          <a:lstStyle>
            <a:lvl1pPr indent="0" lvl="0" marL="93980">
              <a:lnSpc>
                <a:spcPct val="100000"/>
              </a:lnSpc>
              <a:spcBef>
                <a:spcPts val="0"/>
              </a:spcBef>
              <a:buNone/>
              <a:defRPr b="0" i="0" sz="800">
                <a:solidFill>
                  <a:srgbClr val="12284A"/>
                </a:solidFill>
                <a:latin typeface="Arial"/>
                <a:ea typeface="Arial"/>
                <a:cs typeface="Arial"/>
                <a:sym typeface="Arial"/>
              </a:defRPr>
            </a:lvl1pPr>
            <a:lvl2pPr indent="0" lvl="1" marL="93980">
              <a:lnSpc>
                <a:spcPct val="100000"/>
              </a:lnSpc>
              <a:spcBef>
                <a:spcPts val="0"/>
              </a:spcBef>
              <a:buNone/>
              <a:defRPr b="0" i="0" sz="800">
                <a:solidFill>
                  <a:srgbClr val="12284A"/>
                </a:solidFill>
                <a:latin typeface="Arial"/>
                <a:ea typeface="Arial"/>
                <a:cs typeface="Arial"/>
                <a:sym typeface="Arial"/>
              </a:defRPr>
            </a:lvl2pPr>
            <a:lvl3pPr indent="0" lvl="2" marL="93980">
              <a:lnSpc>
                <a:spcPct val="100000"/>
              </a:lnSpc>
              <a:spcBef>
                <a:spcPts val="0"/>
              </a:spcBef>
              <a:buNone/>
              <a:defRPr b="0" i="0" sz="800">
                <a:solidFill>
                  <a:srgbClr val="12284A"/>
                </a:solidFill>
                <a:latin typeface="Arial"/>
                <a:ea typeface="Arial"/>
                <a:cs typeface="Arial"/>
                <a:sym typeface="Arial"/>
              </a:defRPr>
            </a:lvl3pPr>
            <a:lvl4pPr indent="0" lvl="3" marL="93980">
              <a:lnSpc>
                <a:spcPct val="100000"/>
              </a:lnSpc>
              <a:spcBef>
                <a:spcPts val="0"/>
              </a:spcBef>
              <a:buNone/>
              <a:defRPr b="0" i="0" sz="800">
                <a:solidFill>
                  <a:srgbClr val="12284A"/>
                </a:solidFill>
                <a:latin typeface="Arial"/>
                <a:ea typeface="Arial"/>
                <a:cs typeface="Arial"/>
                <a:sym typeface="Arial"/>
              </a:defRPr>
            </a:lvl4pPr>
            <a:lvl5pPr indent="0" lvl="4" marL="93980">
              <a:lnSpc>
                <a:spcPct val="100000"/>
              </a:lnSpc>
              <a:spcBef>
                <a:spcPts val="0"/>
              </a:spcBef>
              <a:buNone/>
              <a:defRPr b="0" i="0" sz="800">
                <a:solidFill>
                  <a:srgbClr val="12284A"/>
                </a:solidFill>
                <a:latin typeface="Arial"/>
                <a:ea typeface="Arial"/>
                <a:cs typeface="Arial"/>
                <a:sym typeface="Arial"/>
              </a:defRPr>
            </a:lvl5pPr>
            <a:lvl6pPr indent="0" lvl="5" marL="93980">
              <a:lnSpc>
                <a:spcPct val="100000"/>
              </a:lnSpc>
              <a:spcBef>
                <a:spcPts val="0"/>
              </a:spcBef>
              <a:buNone/>
              <a:defRPr b="0" i="0" sz="800">
                <a:solidFill>
                  <a:srgbClr val="12284A"/>
                </a:solidFill>
                <a:latin typeface="Arial"/>
                <a:ea typeface="Arial"/>
                <a:cs typeface="Arial"/>
                <a:sym typeface="Arial"/>
              </a:defRPr>
            </a:lvl6pPr>
            <a:lvl7pPr indent="0" lvl="6" marL="93980">
              <a:lnSpc>
                <a:spcPct val="100000"/>
              </a:lnSpc>
              <a:spcBef>
                <a:spcPts val="0"/>
              </a:spcBef>
              <a:buNone/>
              <a:defRPr b="0" i="0" sz="800">
                <a:solidFill>
                  <a:srgbClr val="12284A"/>
                </a:solidFill>
                <a:latin typeface="Arial"/>
                <a:ea typeface="Arial"/>
                <a:cs typeface="Arial"/>
                <a:sym typeface="Arial"/>
              </a:defRPr>
            </a:lvl7pPr>
            <a:lvl8pPr indent="0" lvl="7" marL="93980">
              <a:lnSpc>
                <a:spcPct val="100000"/>
              </a:lnSpc>
              <a:spcBef>
                <a:spcPts val="0"/>
              </a:spcBef>
              <a:buNone/>
              <a:defRPr b="0" i="0" sz="800">
                <a:solidFill>
                  <a:srgbClr val="12284A"/>
                </a:solidFill>
                <a:latin typeface="Arial"/>
                <a:ea typeface="Arial"/>
                <a:cs typeface="Arial"/>
                <a:sym typeface="Arial"/>
              </a:defRPr>
            </a:lvl8pPr>
            <a:lvl9pPr indent="0" lvl="8" marL="93980">
              <a:lnSpc>
                <a:spcPct val="100000"/>
              </a:lnSpc>
              <a:spcBef>
                <a:spcPts val="0"/>
              </a:spcBef>
              <a:buNone/>
              <a:defRPr b="0" i="0" sz="800">
                <a:solidFill>
                  <a:srgbClr val="12284A"/>
                </a:solidFill>
                <a:latin typeface="Arial"/>
                <a:ea typeface="Arial"/>
                <a:cs typeface="Arial"/>
                <a:sym typeface="Arial"/>
              </a:defRPr>
            </a:lvl9pPr>
          </a:lstStyle>
          <a:p>
            <a:pPr indent="0" lvl="0" marL="9398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60" name="Shape 160"/>
        <p:cNvGrpSpPr/>
        <p:nvPr/>
      </p:nvGrpSpPr>
      <p:grpSpPr>
        <a:xfrm>
          <a:off x="0" y="0"/>
          <a:ext cx="0" cy="0"/>
          <a:chOff x="0" y="0"/>
          <a:chExt cx="0" cy="0"/>
        </a:xfrm>
      </p:grpSpPr>
      <p:sp>
        <p:nvSpPr>
          <p:cNvPr id="161" name="Google Shape;161;p30"/>
          <p:cNvSpPr txBox="1"/>
          <p:nvPr>
            <p:ph type="title"/>
          </p:nvPr>
        </p:nvSpPr>
        <p:spPr>
          <a:xfrm>
            <a:off x="215900" y="14096"/>
            <a:ext cx="5297805" cy="63804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400">
                <a:solidFill>
                  <a:srgbClr val="12284A"/>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30"/>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3" name="Google Shape;163;p30"/>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4" name="Google Shape;164;p3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3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30"/>
          <p:cNvSpPr txBox="1"/>
          <p:nvPr>
            <p:ph idx="12" type="sldNum"/>
          </p:nvPr>
        </p:nvSpPr>
        <p:spPr>
          <a:xfrm>
            <a:off x="8766047" y="4960030"/>
            <a:ext cx="202438" cy="139700"/>
          </a:xfrm>
          <a:prstGeom prst="rect">
            <a:avLst/>
          </a:prstGeom>
          <a:noFill/>
          <a:ln>
            <a:noFill/>
          </a:ln>
        </p:spPr>
        <p:txBody>
          <a:bodyPr anchorCtr="0" anchor="t" bIns="0" lIns="0" spcFirstLastPara="1" rIns="0" wrap="square" tIns="0">
            <a:spAutoFit/>
          </a:bodyPr>
          <a:lstStyle>
            <a:lvl1pPr indent="0" lvl="0" marL="93980">
              <a:lnSpc>
                <a:spcPct val="100000"/>
              </a:lnSpc>
              <a:spcBef>
                <a:spcPts val="0"/>
              </a:spcBef>
              <a:buNone/>
              <a:defRPr b="0" i="0" sz="800">
                <a:solidFill>
                  <a:srgbClr val="12284A"/>
                </a:solidFill>
                <a:latin typeface="Arial"/>
                <a:ea typeface="Arial"/>
                <a:cs typeface="Arial"/>
                <a:sym typeface="Arial"/>
              </a:defRPr>
            </a:lvl1pPr>
            <a:lvl2pPr indent="0" lvl="1" marL="93980">
              <a:lnSpc>
                <a:spcPct val="100000"/>
              </a:lnSpc>
              <a:spcBef>
                <a:spcPts val="0"/>
              </a:spcBef>
              <a:buNone/>
              <a:defRPr b="0" i="0" sz="800">
                <a:solidFill>
                  <a:srgbClr val="12284A"/>
                </a:solidFill>
                <a:latin typeface="Arial"/>
                <a:ea typeface="Arial"/>
                <a:cs typeface="Arial"/>
                <a:sym typeface="Arial"/>
              </a:defRPr>
            </a:lvl2pPr>
            <a:lvl3pPr indent="0" lvl="2" marL="93980">
              <a:lnSpc>
                <a:spcPct val="100000"/>
              </a:lnSpc>
              <a:spcBef>
                <a:spcPts val="0"/>
              </a:spcBef>
              <a:buNone/>
              <a:defRPr b="0" i="0" sz="800">
                <a:solidFill>
                  <a:srgbClr val="12284A"/>
                </a:solidFill>
                <a:latin typeface="Arial"/>
                <a:ea typeface="Arial"/>
                <a:cs typeface="Arial"/>
                <a:sym typeface="Arial"/>
              </a:defRPr>
            </a:lvl3pPr>
            <a:lvl4pPr indent="0" lvl="3" marL="93980">
              <a:lnSpc>
                <a:spcPct val="100000"/>
              </a:lnSpc>
              <a:spcBef>
                <a:spcPts val="0"/>
              </a:spcBef>
              <a:buNone/>
              <a:defRPr b="0" i="0" sz="800">
                <a:solidFill>
                  <a:srgbClr val="12284A"/>
                </a:solidFill>
                <a:latin typeface="Arial"/>
                <a:ea typeface="Arial"/>
                <a:cs typeface="Arial"/>
                <a:sym typeface="Arial"/>
              </a:defRPr>
            </a:lvl4pPr>
            <a:lvl5pPr indent="0" lvl="4" marL="93980">
              <a:lnSpc>
                <a:spcPct val="100000"/>
              </a:lnSpc>
              <a:spcBef>
                <a:spcPts val="0"/>
              </a:spcBef>
              <a:buNone/>
              <a:defRPr b="0" i="0" sz="800">
                <a:solidFill>
                  <a:srgbClr val="12284A"/>
                </a:solidFill>
                <a:latin typeface="Arial"/>
                <a:ea typeface="Arial"/>
                <a:cs typeface="Arial"/>
                <a:sym typeface="Arial"/>
              </a:defRPr>
            </a:lvl5pPr>
            <a:lvl6pPr indent="0" lvl="5" marL="93980">
              <a:lnSpc>
                <a:spcPct val="100000"/>
              </a:lnSpc>
              <a:spcBef>
                <a:spcPts val="0"/>
              </a:spcBef>
              <a:buNone/>
              <a:defRPr b="0" i="0" sz="800">
                <a:solidFill>
                  <a:srgbClr val="12284A"/>
                </a:solidFill>
                <a:latin typeface="Arial"/>
                <a:ea typeface="Arial"/>
                <a:cs typeface="Arial"/>
                <a:sym typeface="Arial"/>
              </a:defRPr>
            </a:lvl6pPr>
            <a:lvl7pPr indent="0" lvl="6" marL="93980">
              <a:lnSpc>
                <a:spcPct val="100000"/>
              </a:lnSpc>
              <a:spcBef>
                <a:spcPts val="0"/>
              </a:spcBef>
              <a:buNone/>
              <a:defRPr b="0" i="0" sz="800">
                <a:solidFill>
                  <a:srgbClr val="12284A"/>
                </a:solidFill>
                <a:latin typeface="Arial"/>
                <a:ea typeface="Arial"/>
                <a:cs typeface="Arial"/>
                <a:sym typeface="Arial"/>
              </a:defRPr>
            </a:lvl7pPr>
            <a:lvl8pPr indent="0" lvl="7" marL="93980">
              <a:lnSpc>
                <a:spcPct val="100000"/>
              </a:lnSpc>
              <a:spcBef>
                <a:spcPts val="0"/>
              </a:spcBef>
              <a:buNone/>
              <a:defRPr b="0" i="0" sz="800">
                <a:solidFill>
                  <a:srgbClr val="12284A"/>
                </a:solidFill>
                <a:latin typeface="Arial"/>
                <a:ea typeface="Arial"/>
                <a:cs typeface="Arial"/>
                <a:sym typeface="Arial"/>
              </a:defRPr>
            </a:lvl8pPr>
            <a:lvl9pPr indent="0" lvl="8" marL="93980">
              <a:lnSpc>
                <a:spcPct val="100000"/>
              </a:lnSpc>
              <a:spcBef>
                <a:spcPts val="0"/>
              </a:spcBef>
              <a:buNone/>
              <a:defRPr b="0" i="0" sz="800">
                <a:solidFill>
                  <a:srgbClr val="12284A"/>
                </a:solidFill>
                <a:latin typeface="Arial"/>
                <a:ea typeface="Arial"/>
                <a:cs typeface="Arial"/>
                <a:sym typeface="Arial"/>
              </a:defRPr>
            </a:lvl9pPr>
          </a:lstStyle>
          <a:p>
            <a:pPr indent="0" lvl="0" marL="9398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67" name="Shape 167"/>
        <p:cNvGrpSpPr/>
        <p:nvPr/>
      </p:nvGrpSpPr>
      <p:grpSpPr>
        <a:xfrm>
          <a:off x="0" y="0"/>
          <a:ext cx="0" cy="0"/>
          <a:chOff x="0" y="0"/>
          <a:chExt cx="0" cy="0"/>
        </a:xfrm>
      </p:grpSpPr>
      <p:sp>
        <p:nvSpPr>
          <p:cNvPr id="168" name="Google Shape;168;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1"/>
          <p:cNvSpPr txBox="1"/>
          <p:nvPr>
            <p:ph idx="12" type="sldNum"/>
          </p:nvPr>
        </p:nvSpPr>
        <p:spPr>
          <a:xfrm>
            <a:off x="6457950" y="4767263"/>
            <a:ext cx="2057400" cy="192300"/>
          </a:xfrm>
          <a:prstGeom prst="rect">
            <a:avLst/>
          </a:prstGeom>
          <a:noFill/>
          <a:ln>
            <a:noFill/>
          </a:ln>
        </p:spPr>
        <p:txBody>
          <a:bodyPr anchorCtr="0" anchor="ctr" bIns="34275" lIns="68575" spcFirstLastPara="1" rIns="68575" wrap="square" tIns="34275">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757575"/>
                </a:solidFill>
                <a:latin typeface="Arial"/>
                <a:ea typeface="Arial"/>
                <a:cs typeface="Arial"/>
                <a:sym typeface="Arial"/>
              </a:defRPr>
            </a:lvl1pPr>
            <a:lvl2pPr indent="0" lvl="1" marL="0" marR="0" rtl="0" algn="r">
              <a:spcBef>
                <a:spcPts val="0"/>
              </a:spcBef>
              <a:buNone/>
              <a:defRPr b="0" i="0" sz="900" u="none" cap="none" strike="noStrike">
                <a:solidFill>
                  <a:srgbClr val="757575"/>
                </a:solidFill>
                <a:latin typeface="Arial"/>
                <a:ea typeface="Arial"/>
                <a:cs typeface="Arial"/>
                <a:sym typeface="Arial"/>
              </a:defRPr>
            </a:lvl2pPr>
            <a:lvl3pPr indent="0" lvl="2" marL="0" marR="0" rtl="0" algn="r">
              <a:spcBef>
                <a:spcPts val="0"/>
              </a:spcBef>
              <a:buNone/>
              <a:defRPr b="0" i="0" sz="900" u="none" cap="none" strike="noStrike">
                <a:solidFill>
                  <a:srgbClr val="757575"/>
                </a:solidFill>
                <a:latin typeface="Arial"/>
                <a:ea typeface="Arial"/>
                <a:cs typeface="Arial"/>
                <a:sym typeface="Arial"/>
              </a:defRPr>
            </a:lvl3pPr>
            <a:lvl4pPr indent="0" lvl="3" marL="0" marR="0" rtl="0" algn="r">
              <a:spcBef>
                <a:spcPts val="0"/>
              </a:spcBef>
              <a:buNone/>
              <a:defRPr b="0" i="0" sz="900" u="none" cap="none" strike="noStrike">
                <a:solidFill>
                  <a:srgbClr val="757575"/>
                </a:solidFill>
                <a:latin typeface="Arial"/>
                <a:ea typeface="Arial"/>
                <a:cs typeface="Arial"/>
                <a:sym typeface="Arial"/>
              </a:defRPr>
            </a:lvl4pPr>
            <a:lvl5pPr indent="0" lvl="4" marL="0" marR="0" rtl="0" algn="r">
              <a:spcBef>
                <a:spcPts val="0"/>
              </a:spcBef>
              <a:buNone/>
              <a:defRPr b="0" i="0" sz="900" u="none" cap="none" strike="noStrike">
                <a:solidFill>
                  <a:srgbClr val="757575"/>
                </a:solidFill>
                <a:latin typeface="Arial"/>
                <a:ea typeface="Arial"/>
                <a:cs typeface="Arial"/>
                <a:sym typeface="Arial"/>
              </a:defRPr>
            </a:lvl5pPr>
            <a:lvl6pPr indent="0" lvl="5" marL="0" marR="0" rtl="0" algn="r">
              <a:spcBef>
                <a:spcPts val="0"/>
              </a:spcBef>
              <a:buNone/>
              <a:defRPr b="0" i="0" sz="900" u="none" cap="none" strike="noStrike">
                <a:solidFill>
                  <a:srgbClr val="757575"/>
                </a:solidFill>
                <a:latin typeface="Arial"/>
                <a:ea typeface="Arial"/>
                <a:cs typeface="Arial"/>
                <a:sym typeface="Arial"/>
              </a:defRPr>
            </a:lvl6pPr>
            <a:lvl7pPr indent="0" lvl="6" marL="0" marR="0" rtl="0" algn="r">
              <a:spcBef>
                <a:spcPts val="0"/>
              </a:spcBef>
              <a:buNone/>
              <a:defRPr b="0" i="0" sz="900" u="none" cap="none" strike="noStrike">
                <a:solidFill>
                  <a:srgbClr val="757575"/>
                </a:solidFill>
                <a:latin typeface="Arial"/>
                <a:ea typeface="Arial"/>
                <a:cs typeface="Arial"/>
                <a:sym typeface="Arial"/>
              </a:defRPr>
            </a:lvl7pPr>
            <a:lvl8pPr indent="0" lvl="7" marL="0" marR="0" rtl="0" algn="r">
              <a:spcBef>
                <a:spcPts val="0"/>
              </a:spcBef>
              <a:buNone/>
              <a:defRPr b="0" i="0" sz="900" u="none" cap="none" strike="noStrike">
                <a:solidFill>
                  <a:srgbClr val="757575"/>
                </a:solidFill>
                <a:latin typeface="Arial"/>
                <a:ea typeface="Arial"/>
                <a:cs typeface="Arial"/>
                <a:sym typeface="Arial"/>
              </a:defRPr>
            </a:lvl8pPr>
            <a:lvl9pPr indent="0" lvl="8" marL="0" marR="0" rtl="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5"/>
          <p:cNvSpPr/>
          <p:nvPr/>
        </p:nvSpPr>
        <p:spPr>
          <a:xfrm>
            <a:off x="761" y="5142737"/>
            <a:ext cx="9144000" cy="1905"/>
          </a:xfrm>
          <a:custGeom>
            <a:rect b="b" l="l" r="r" t="t"/>
            <a:pathLst>
              <a:path extrusionOk="0" h="1904" w="9144000">
                <a:moveTo>
                  <a:pt x="0" y="0"/>
                </a:moveTo>
                <a:lnTo>
                  <a:pt x="9144000" y="1587"/>
                </a:lnTo>
              </a:path>
            </a:pathLst>
          </a:custGeom>
          <a:noFill/>
          <a:ln cap="flat" cmpd="sng" w="47625">
            <a:solidFill>
              <a:srgbClr val="E8482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 name="Google Shape;127;p25"/>
          <p:cNvSpPr/>
          <p:nvPr/>
        </p:nvSpPr>
        <p:spPr>
          <a:xfrm>
            <a:off x="8019288" y="211836"/>
            <a:ext cx="451484" cy="451484"/>
          </a:xfrm>
          <a:custGeom>
            <a:rect b="b" l="l" r="r" t="t"/>
            <a:pathLst>
              <a:path extrusionOk="0" h="451484" w="451484">
                <a:moveTo>
                  <a:pt x="0" y="451103"/>
                </a:moveTo>
                <a:lnTo>
                  <a:pt x="451103" y="451103"/>
                </a:lnTo>
                <a:lnTo>
                  <a:pt x="451103" y="0"/>
                </a:lnTo>
                <a:lnTo>
                  <a:pt x="0" y="0"/>
                </a:lnTo>
                <a:lnTo>
                  <a:pt x="0" y="451103"/>
                </a:lnTo>
                <a:close/>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 name="Google Shape;128;p25"/>
          <p:cNvSpPr/>
          <p:nvPr/>
        </p:nvSpPr>
        <p:spPr>
          <a:xfrm>
            <a:off x="761" y="5142737"/>
            <a:ext cx="9144000" cy="1905"/>
          </a:xfrm>
          <a:custGeom>
            <a:rect b="b" l="l" r="r" t="t"/>
            <a:pathLst>
              <a:path extrusionOk="0" h="1904" w="9144000">
                <a:moveTo>
                  <a:pt x="0" y="0"/>
                </a:moveTo>
                <a:lnTo>
                  <a:pt x="9144000" y="1587"/>
                </a:lnTo>
              </a:path>
            </a:pathLst>
          </a:custGeom>
          <a:noFill/>
          <a:ln cap="flat" cmpd="sng" w="47625">
            <a:solidFill>
              <a:srgbClr val="E8482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9" name="Google Shape;129;p25"/>
          <p:cNvPicPr preferRelativeResize="0"/>
          <p:nvPr/>
        </p:nvPicPr>
        <p:blipFill rotWithShape="1">
          <a:blip r:embed="rId1">
            <a:alphaModFix/>
          </a:blip>
          <a:srcRect b="0" l="0" r="0" t="0"/>
          <a:stretch/>
        </p:blipFill>
        <p:spPr>
          <a:xfrm>
            <a:off x="8599931" y="205740"/>
            <a:ext cx="315468" cy="457200"/>
          </a:xfrm>
          <a:prstGeom prst="rect">
            <a:avLst/>
          </a:prstGeom>
          <a:noFill/>
          <a:ln>
            <a:noFill/>
          </a:ln>
        </p:spPr>
      </p:pic>
      <p:sp>
        <p:nvSpPr>
          <p:cNvPr id="130" name="Google Shape;130;p25"/>
          <p:cNvSpPr/>
          <p:nvPr/>
        </p:nvSpPr>
        <p:spPr>
          <a:xfrm>
            <a:off x="8019288" y="211836"/>
            <a:ext cx="451484" cy="451484"/>
          </a:xfrm>
          <a:custGeom>
            <a:rect b="b" l="l" r="r" t="t"/>
            <a:pathLst>
              <a:path extrusionOk="0" h="451484" w="451484">
                <a:moveTo>
                  <a:pt x="0" y="451103"/>
                </a:moveTo>
                <a:lnTo>
                  <a:pt x="451103" y="451103"/>
                </a:lnTo>
                <a:lnTo>
                  <a:pt x="451103" y="0"/>
                </a:lnTo>
                <a:lnTo>
                  <a:pt x="0" y="0"/>
                </a:lnTo>
                <a:lnTo>
                  <a:pt x="0" y="451103"/>
                </a:lnTo>
                <a:close/>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 name="Google Shape;131;p25"/>
          <p:cNvSpPr/>
          <p:nvPr/>
        </p:nvSpPr>
        <p:spPr>
          <a:xfrm>
            <a:off x="761" y="5142737"/>
            <a:ext cx="9144000" cy="1905"/>
          </a:xfrm>
          <a:custGeom>
            <a:rect b="b" l="l" r="r" t="t"/>
            <a:pathLst>
              <a:path extrusionOk="0" h="1904" w="9144000">
                <a:moveTo>
                  <a:pt x="0" y="0"/>
                </a:moveTo>
                <a:lnTo>
                  <a:pt x="9144000" y="1587"/>
                </a:lnTo>
              </a:path>
            </a:pathLst>
          </a:custGeom>
          <a:noFill/>
          <a:ln cap="flat" cmpd="sng" w="47625">
            <a:solidFill>
              <a:srgbClr val="E8482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 name="Google Shape;132;p25"/>
          <p:cNvSpPr/>
          <p:nvPr/>
        </p:nvSpPr>
        <p:spPr>
          <a:xfrm>
            <a:off x="8019288" y="211836"/>
            <a:ext cx="451484" cy="451484"/>
          </a:xfrm>
          <a:custGeom>
            <a:rect b="b" l="l" r="r" t="t"/>
            <a:pathLst>
              <a:path extrusionOk="0" h="451484" w="451484">
                <a:moveTo>
                  <a:pt x="0" y="451103"/>
                </a:moveTo>
                <a:lnTo>
                  <a:pt x="451103" y="451103"/>
                </a:lnTo>
                <a:lnTo>
                  <a:pt x="451103" y="0"/>
                </a:lnTo>
                <a:lnTo>
                  <a:pt x="0" y="0"/>
                </a:lnTo>
                <a:lnTo>
                  <a:pt x="0" y="451103"/>
                </a:lnTo>
                <a:close/>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 name="Google Shape;133;p25"/>
          <p:cNvSpPr txBox="1"/>
          <p:nvPr>
            <p:ph type="title"/>
          </p:nvPr>
        </p:nvSpPr>
        <p:spPr>
          <a:xfrm>
            <a:off x="215900" y="14096"/>
            <a:ext cx="5297805" cy="638048"/>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400" u="none" cap="none" strike="noStrike">
                <a:solidFill>
                  <a:srgbClr val="12284A"/>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4" name="Google Shape;134;p25"/>
          <p:cNvSpPr txBox="1"/>
          <p:nvPr>
            <p:ph idx="1" type="body"/>
          </p:nvPr>
        </p:nvSpPr>
        <p:spPr>
          <a:xfrm>
            <a:off x="336207" y="1111377"/>
            <a:ext cx="8472170" cy="224409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35" name="Google Shape;135;p2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6" name="Google Shape;136;p2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7" name="Google Shape;137;p25"/>
          <p:cNvSpPr txBox="1"/>
          <p:nvPr>
            <p:ph idx="12" type="sldNum"/>
          </p:nvPr>
        </p:nvSpPr>
        <p:spPr>
          <a:xfrm>
            <a:off x="8766047" y="4960030"/>
            <a:ext cx="202438" cy="139700"/>
          </a:xfrm>
          <a:prstGeom prst="rect">
            <a:avLst/>
          </a:prstGeom>
          <a:noFill/>
          <a:ln>
            <a:noFill/>
          </a:ln>
        </p:spPr>
        <p:txBody>
          <a:bodyPr anchorCtr="0" anchor="t" bIns="0" lIns="0" spcFirstLastPara="1" rIns="0" wrap="square" tIns="0">
            <a:spAutoFit/>
          </a:bodyPr>
          <a:lstStyle>
            <a:lvl1pPr indent="0" lvl="0" marL="93980">
              <a:lnSpc>
                <a:spcPct val="100000"/>
              </a:lnSpc>
              <a:spcBef>
                <a:spcPts val="0"/>
              </a:spcBef>
              <a:buNone/>
              <a:defRPr b="0" i="0" sz="800">
                <a:solidFill>
                  <a:srgbClr val="12284A"/>
                </a:solidFill>
                <a:latin typeface="Arial"/>
                <a:ea typeface="Arial"/>
                <a:cs typeface="Arial"/>
                <a:sym typeface="Arial"/>
              </a:defRPr>
            </a:lvl1pPr>
            <a:lvl2pPr indent="0" lvl="1" marL="93980">
              <a:lnSpc>
                <a:spcPct val="100000"/>
              </a:lnSpc>
              <a:spcBef>
                <a:spcPts val="0"/>
              </a:spcBef>
              <a:buNone/>
              <a:defRPr b="0" i="0" sz="800">
                <a:solidFill>
                  <a:srgbClr val="12284A"/>
                </a:solidFill>
                <a:latin typeface="Arial"/>
                <a:ea typeface="Arial"/>
                <a:cs typeface="Arial"/>
                <a:sym typeface="Arial"/>
              </a:defRPr>
            </a:lvl2pPr>
            <a:lvl3pPr indent="0" lvl="2" marL="93980">
              <a:lnSpc>
                <a:spcPct val="100000"/>
              </a:lnSpc>
              <a:spcBef>
                <a:spcPts val="0"/>
              </a:spcBef>
              <a:buNone/>
              <a:defRPr b="0" i="0" sz="800">
                <a:solidFill>
                  <a:srgbClr val="12284A"/>
                </a:solidFill>
                <a:latin typeface="Arial"/>
                <a:ea typeface="Arial"/>
                <a:cs typeface="Arial"/>
                <a:sym typeface="Arial"/>
              </a:defRPr>
            </a:lvl3pPr>
            <a:lvl4pPr indent="0" lvl="3" marL="93980">
              <a:lnSpc>
                <a:spcPct val="100000"/>
              </a:lnSpc>
              <a:spcBef>
                <a:spcPts val="0"/>
              </a:spcBef>
              <a:buNone/>
              <a:defRPr b="0" i="0" sz="800">
                <a:solidFill>
                  <a:srgbClr val="12284A"/>
                </a:solidFill>
                <a:latin typeface="Arial"/>
                <a:ea typeface="Arial"/>
                <a:cs typeface="Arial"/>
                <a:sym typeface="Arial"/>
              </a:defRPr>
            </a:lvl4pPr>
            <a:lvl5pPr indent="0" lvl="4" marL="93980">
              <a:lnSpc>
                <a:spcPct val="100000"/>
              </a:lnSpc>
              <a:spcBef>
                <a:spcPts val="0"/>
              </a:spcBef>
              <a:buNone/>
              <a:defRPr b="0" i="0" sz="800">
                <a:solidFill>
                  <a:srgbClr val="12284A"/>
                </a:solidFill>
                <a:latin typeface="Arial"/>
                <a:ea typeface="Arial"/>
                <a:cs typeface="Arial"/>
                <a:sym typeface="Arial"/>
              </a:defRPr>
            </a:lvl5pPr>
            <a:lvl6pPr indent="0" lvl="5" marL="93980">
              <a:lnSpc>
                <a:spcPct val="100000"/>
              </a:lnSpc>
              <a:spcBef>
                <a:spcPts val="0"/>
              </a:spcBef>
              <a:buNone/>
              <a:defRPr b="0" i="0" sz="800">
                <a:solidFill>
                  <a:srgbClr val="12284A"/>
                </a:solidFill>
                <a:latin typeface="Arial"/>
                <a:ea typeface="Arial"/>
                <a:cs typeface="Arial"/>
                <a:sym typeface="Arial"/>
              </a:defRPr>
            </a:lvl6pPr>
            <a:lvl7pPr indent="0" lvl="6" marL="93980">
              <a:lnSpc>
                <a:spcPct val="100000"/>
              </a:lnSpc>
              <a:spcBef>
                <a:spcPts val="0"/>
              </a:spcBef>
              <a:buNone/>
              <a:defRPr b="0" i="0" sz="800">
                <a:solidFill>
                  <a:srgbClr val="12284A"/>
                </a:solidFill>
                <a:latin typeface="Arial"/>
                <a:ea typeface="Arial"/>
                <a:cs typeface="Arial"/>
                <a:sym typeface="Arial"/>
              </a:defRPr>
            </a:lvl7pPr>
            <a:lvl8pPr indent="0" lvl="7" marL="93980">
              <a:lnSpc>
                <a:spcPct val="100000"/>
              </a:lnSpc>
              <a:spcBef>
                <a:spcPts val="0"/>
              </a:spcBef>
              <a:buNone/>
              <a:defRPr b="0" i="0" sz="800">
                <a:solidFill>
                  <a:srgbClr val="12284A"/>
                </a:solidFill>
                <a:latin typeface="Arial"/>
                <a:ea typeface="Arial"/>
                <a:cs typeface="Arial"/>
                <a:sym typeface="Arial"/>
              </a:defRPr>
            </a:lvl8pPr>
            <a:lvl9pPr indent="0" lvl="8" marL="93980">
              <a:lnSpc>
                <a:spcPct val="100000"/>
              </a:lnSpc>
              <a:spcBef>
                <a:spcPts val="0"/>
              </a:spcBef>
              <a:buNone/>
              <a:defRPr b="0" i="0" sz="800">
                <a:solidFill>
                  <a:srgbClr val="12284A"/>
                </a:solidFill>
                <a:latin typeface="Arial"/>
                <a:ea typeface="Arial"/>
                <a:cs typeface="Arial"/>
                <a:sym typeface="Arial"/>
              </a:defRPr>
            </a:lvl9pPr>
          </a:lstStyle>
          <a:p>
            <a:pPr indent="0" lvl="0" marL="93980" rtl="0" algn="l">
              <a:spcBef>
                <a:spcPts val="0"/>
              </a:spcBef>
              <a:spcAft>
                <a:spcPts val="0"/>
              </a:spcAft>
              <a:buNone/>
            </a:pPr>
            <a:fld id="{00000000-1234-1234-1234-123412341234}" type="slidenum">
              <a:rPr lang="zh-TW"/>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jp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45.png"/><Relationship Id="rId9"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2.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40.png"/><Relationship Id="rId9" Type="http://schemas.openxmlformats.org/officeDocument/2006/relationships/image" Target="../media/image4.png"/><Relationship Id="rId5" Type="http://schemas.openxmlformats.org/officeDocument/2006/relationships/image" Target="../media/image35.png"/><Relationship Id="rId6" Type="http://schemas.openxmlformats.org/officeDocument/2006/relationships/image" Target="../media/image46.png"/><Relationship Id="rId7" Type="http://schemas.openxmlformats.org/officeDocument/2006/relationships/image" Target="../media/image36.png"/><Relationship Id="rId8"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2.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2.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53.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2.png"/><Relationship Id="rId7"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59.png"/><Relationship Id="rId4" Type="http://schemas.openxmlformats.org/officeDocument/2006/relationships/image" Target="../media/image2.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62.jpg"/><Relationship Id="rId5" Type="http://schemas.openxmlformats.org/officeDocument/2006/relationships/image" Target="../media/image1.png"/><Relationship Id="rId6" Type="http://schemas.openxmlformats.org/officeDocument/2006/relationships/image" Target="../media/image66.png"/><Relationship Id="rId7" Type="http://schemas.openxmlformats.org/officeDocument/2006/relationships/image" Target="../media/image64.jpg"/><Relationship Id="rId8"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1" Type="http://schemas.openxmlformats.org/officeDocument/2006/relationships/hyperlink" Target="https://www.statista.com/statistics/642814/campbell-soup-ad-spend/" TargetMode="External"/><Relationship Id="rId10" Type="http://schemas.openxmlformats.org/officeDocument/2006/relationships/hyperlink" Target="https://www.campbellsoupcompany.com/wp-content/uploads/2022/10/Campbell-Soup-Company-2022-Annual-Report.pdf" TargetMode="External"/><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hyperlink" Target="https://www.ingredion.com/na/en-us/be-whats-next/2023-consumer-food-preference-trends.html#top-10" TargetMode="External"/><Relationship Id="rId5" Type="http://schemas.openxmlformats.org/officeDocument/2006/relationships/hyperlink" Target="https://sarahenglish.wordpress.com/wp-content/uploads/2019/03/546-100-analysis-of-the-campbell-soup-company-marketing-and-social-media-strategy.pdf" TargetMode="External"/><Relationship Id="rId6" Type="http://schemas.openxmlformats.org/officeDocument/2006/relationships/hyperlink" Target="https://www.livestrong.com/article/413118-is-campbells-soup-healthy/" TargetMode="External"/><Relationship Id="rId7" Type="http://schemas.openxmlformats.org/officeDocument/2006/relationships/hyperlink" Target="https://investor.campbellsoupcompany.com/news/financial-news/news-details/2024/Campbell-Launches-Next-Chapter-of-Growth-at-Fiscal-2025-Investor-Day/default.aspx" TargetMode="External"/><Relationship Id="rId8" Type="http://schemas.openxmlformats.org/officeDocument/2006/relationships/hyperlink" Target="https://investor.campbellsoupcompany.com/financials/annual-reports/default.asp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1.png"/><Relationship Id="rId6" Type="http://schemas.openxmlformats.org/officeDocument/2006/relationships/image" Target="../media/image52.png"/><Relationship Id="rId7" Type="http://schemas.openxmlformats.org/officeDocument/2006/relationships/image" Target="../media/image60.png"/><Relationship Id="rId8"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image" Target="../media/image57.png"/><Relationship Id="rId8"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5.png"/><Relationship Id="rId6" Type="http://schemas.openxmlformats.org/officeDocument/2006/relationships/image" Target="../media/image65.png"/><Relationship Id="rId7" Type="http://schemas.openxmlformats.org/officeDocument/2006/relationships/image" Target="../media/image56.png"/><Relationship Id="rId8"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37.jpg"/><Relationship Id="rId9"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67.png"/><Relationship Id="rId7" Type="http://schemas.openxmlformats.org/officeDocument/2006/relationships/image" Target="../media/image2.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5.png"/><Relationship Id="rId13" Type="http://schemas.openxmlformats.org/officeDocument/2006/relationships/image" Target="../media/image20.png"/><Relationship Id="rId12"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4" name="Shape 174"/>
        <p:cNvGrpSpPr/>
        <p:nvPr/>
      </p:nvGrpSpPr>
      <p:grpSpPr>
        <a:xfrm>
          <a:off x="0" y="0"/>
          <a:ext cx="0" cy="0"/>
          <a:chOff x="0" y="0"/>
          <a:chExt cx="0" cy="0"/>
        </a:xfrm>
      </p:grpSpPr>
      <p:sp>
        <p:nvSpPr>
          <p:cNvPr id="175" name="Google Shape;175;p32"/>
          <p:cNvSpPr/>
          <p:nvPr/>
        </p:nvSpPr>
        <p:spPr>
          <a:xfrm>
            <a:off x="761" y="5142737"/>
            <a:ext cx="9144000" cy="1905"/>
          </a:xfrm>
          <a:custGeom>
            <a:rect b="b" l="l" r="r" t="t"/>
            <a:pathLst>
              <a:path extrusionOk="0" h="1904" w="9144000">
                <a:moveTo>
                  <a:pt x="0" y="0"/>
                </a:moveTo>
                <a:lnTo>
                  <a:pt x="9144000" y="1587"/>
                </a:lnTo>
              </a:path>
            </a:pathLst>
          </a:custGeom>
          <a:noFill/>
          <a:ln cap="flat" cmpd="sng" w="47625">
            <a:solidFill>
              <a:srgbClr val="E8482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6" name="Google Shape;176;p32"/>
          <p:cNvSpPr/>
          <p:nvPr/>
        </p:nvSpPr>
        <p:spPr>
          <a:xfrm>
            <a:off x="8019288" y="211836"/>
            <a:ext cx="451484" cy="451484"/>
          </a:xfrm>
          <a:custGeom>
            <a:rect b="b" l="l" r="r" t="t"/>
            <a:pathLst>
              <a:path extrusionOk="0" h="451484" w="451484">
                <a:moveTo>
                  <a:pt x="0" y="451103"/>
                </a:moveTo>
                <a:lnTo>
                  <a:pt x="451103" y="451103"/>
                </a:lnTo>
                <a:lnTo>
                  <a:pt x="451103" y="0"/>
                </a:lnTo>
                <a:lnTo>
                  <a:pt x="0" y="0"/>
                </a:lnTo>
                <a:lnTo>
                  <a:pt x="0" y="451103"/>
                </a:lnTo>
                <a:close/>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7" name="Google Shape;177;p32"/>
          <p:cNvSpPr txBox="1"/>
          <p:nvPr/>
        </p:nvSpPr>
        <p:spPr>
          <a:xfrm>
            <a:off x="8115934" y="322092"/>
            <a:ext cx="260350" cy="236220"/>
          </a:xfrm>
          <a:prstGeom prst="rect">
            <a:avLst/>
          </a:prstGeom>
          <a:noFill/>
          <a:ln>
            <a:noFill/>
          </a:ln>
        </p:spPr>
        <p:txBody>
          <a:bodyPr anchorCtr="0" anchor="t" bIns="0" lIns="0" spcFirstLastPara="1" rIns="0" wrap="square" tIns="0">
            <a:spAutoFit/>
          </a:bodyPr>
          <a:lstStyle/>
          <a:p>
            <a:pPr indent="0" lvl="0" marL="0" rtl="0" algn="l">
              <a:lnSpc>
                <a:spcPct val="111249"/>
              </a:lnSpc>
              <a:spcBef>
                <a:spcPts val="0"/>
              </a:spcBef>
              <a:spcAft>
                <a:spcPts val="0"/>
              </a:spcAft>
              <a:buNone/>
            </a:pPr>
            <a:r>
              <a:rPr lang="zh-TW" sz="800">
                <a:solidFill>
                  <a:srgbClr val="12284A"/>
                </a:solidFill>
                <a:latin typeface="Arial"/>
                <a:ea typeface="Arial"/>
                <a:cs typeface="Arial"/>
                <a:sym typeface="Arial"/>
              </a:rPr>
              <a:t>CCClililieeennnttt</a:t>
            </a:r>
            <a:endParaRPr sz="800">
              <a:latin typeface="Arial"/>
              <a:ea typeface="Arial"/>
              <a:cs typeface="Arial"/>
              <a:sym typeface="Arial"/>
            </a:endParaRPr>
          </a:p>
          <a:p>
            <a:pPr indent="0" lvl="0" marL="16510" rtl="0" algn="l">
              <a:lnSpc>
                <a:spcPct val="100000"/>
              </a:lnSpc>
              <a:spcBef>
                <a:spcPts val="0"/>
              </a:spcBef>
              <a:spcAft>
                <a:spcPts val="0"/>
              </a:spcAft>
              <a:buNone/>
            </a:pPr>
            <a:r>
              <a:rPr lang="zh-TW" sz="800">
                <a:solidFill>
                  <a:srgbClr val="12284A"/>
                </a:solidFill>
                <a:latin typeface="Arial"/>
                <a:ea typeface="Arial"/>
                <a:cs typeface="Arial"/>
                <a:sym typeface="Arial"/>
              </a:rPr>
              <a:t>LogoLogoLogo</a:t>
            </a:r>
            <a:endParaRPr sz="800">
              <a:latin typeface="Arial"/>
              <a:ea typeface="Arial"/>
              <a:cs typeface="Arial"/>
              <a:sym typeface="Arial"/>
            </a:endParaRPr>
          </a:p>
        </p:txBody>
      </p:sp>
      <p:sp>
        <p:nvSpPr>
          <p:cNvPr id="178" name="Google Shape;178;p32"/>
          <p:cNvSpPr/>
          <p:nvPr/>
        </p:nvSpPr>
        <p:spPr>
          <a:xfrm>
            <a:off x="761" y="5142737"/>
            <a:ext cx="9144000" cy="1905"/>
          </a:xfrm>
          <a:custGeom>
            <a:rect b="b" l="l" r="r" t="t"/>
            <a:pathLst>
              <a:path extrusionOk="0" h="1904" w="9144000">
                <a:moveTo>
                  <a:pt x="0" y="0"/>
                </a:moveTo>
                <a:lnTo>
                  <a:pt x="9144000" y="1587"/>
                </a:lnTo>
              </a:path>
            </a:pathLst>
          </a:custGeom>
          <a:noFill/>
          <a:ln cap="flat" cmpd="sng" w="47625">
            <a:solidFill>
              <a:srgbClr val="E8482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9" name="Google Shape;179;p32"/>
          <p:cNvPicPr preferRelativeResize="0"/>
          <p:nvPr/>
        </p:nvPicPr>
        <p:blipFill rotWithShape="1">
          <a:blip r:embed="rId3">
            <a:alphaModFix/>
          </a:blip>
          <a:srcRect b="0" l="0" r="0" t="0"/>
          <a:stretch/>
        </p:blipFill>
        <p:spPr>
          <a:xfrm>
            <a:off x="8599931" y="205740"/>
            <a:ext cx="315468" cy="457200"/>
          </a:xfrm>
          <a:prstGeom prst="rect">
            <a:avLst/>
          </a:prstGeom>
          <a:noFill/>
          <a:ln>
            <a:noFill/>
          </a:ln>
        </p:spPr>
      </p:pic>
      <p:sp>
        <p:nvSpPr>
          <p:cNvPr id="180" name="Google Shape;180;p32"/>
          <p:cNvSpPr/>
          <p:nvPr/>
        </p:nvSpPr>
        <p:spPr>
          <a:xfrm>
            <a:off x="8019288" y="211836"/>
            <a:ext cx="451484" cy="451484"/>
          </a:xfrm>
          <a:custGeom>
            <a:rect b="b" l="l" r="r" t="t"/>
            <a:pathLst>
              <a:path extrusionOk="0" h="451484" w="451484">
                <a:moveTo>
                  <a:pt x="0" y="451103"/>
                </a:moveTo>
                <a:lnTo>
                  <a:pt x="451103" y="451103"/>
                </a:lnTo>
                <a:lnTo>
                  <a:pt x="451103" y="0"/>
                </a:lnTo>
                <a:lnTo>
                  <a:pt x="0" y="0"/>
                </a:lnTo>
                <a:lnTo>
                  <a:pt x="0" y="451103"/>
                </a:lnTo>
                <a:close/>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 name="Google Shape;181;p32"/>
          <p:cNvSpPr/>
          <p:nvPr/>
        </p:nvSpPr>
        <p:spPr>
          <a:xfrm>
            <a:off x="761" y="5142737"/>
            <a:ext cx="9144000" cy="1905"/>
          </a:xfrm>
          <a:custGeom>
            <a:rect b="b" l="l" r="r" t="t"/>
            <a:pathLst>
              <a:path extrusionOk="0" h="1904" w="9144000">
                <a:moveTo>
                  <a:pt x="0" y="0"/>
                </a:moveTo>
                <a:lnTo>
                  <a:pt x="9144000" y="1587"/>
                </a:lnTo>
              </a:path>
            </a:pathLst>
          </a:custGeom>
          <a:noFill/>
          <a:ln cap="flat" cmpd="sng" w="47625">
            <a:solidFill>
              <a:srgbClr val="E8482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2" name="Google Shape;182;p32"/>
          <p:cNvSpPr/>
          <p:nvPr/>
        </p:nvSpPr>
        <p:spPr>
          <a:xfrm>
            <a:off x="8019288" y="211836"/>
            <a:ext cx="451484" cy="451484"/>
          </a:xfrm>
          <a:custGeom>
            <a:rect b="b" l="l" r="r" t="t"/>
            <a:pathLst>
              <a:path extrusionOk="0" h="451484" w="451484">
                <a:moveTo>
                  <a:pt x="0" y="451103"/>
                </a:moveTo>
                <a:lnTo>
                  <a:pt x="451103" y="451103"/>
                </a:lnTo>
                <a:lnTo>
                  <a:pt x="451103" y="0"/>
                </a:lnTo>
                <a:lnTo>
                  <a:pt x="0" y="0"/>
                </a:lnTo>
                <a:lnTo>
                  <a:pt x="0" y="451103"/>
                </a:lnTo>
                <a:close/>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83" name="Google Shape;183;p32"/>
          <p:cNvGrpSpPr/>
          <p:nvPr/>
        </p:nvGrpSpPr>
        <p:grpSpPr>
          <a:xfrm>
            <a:off x="0" y="0"/>
            <a:ext cx="9144761" cy="5144642"/>
            <a:chOff x="0" y="0"/>
            <a:chExt cx="9144761" cy="5144642"/>
          </a:xfrm>
        </p:grpSpPr>
        <p:pic>
          <p:nvPicPr>
            <p:cNvPr id="184" name="Google Shape;184;p32"/>
            <p:cNvPicPr preferRelativeResize="0"/>
            <p:nvPr/>
          </p:nvPicPr>
          <p:blipFill rotWithShape="1">
            <a:blip r:embed="rId4">
              <a:alphaModFix/>
            </a:blip>
            <a:srcRect b="0" l="0" r="0" t="0"/>
            <a:stretch/>
          </p:blipFill>
          <p:spPr>
            <a:xfrm>
              <a:off x="0" y="0"/>
              <a:ext cx="9143999" cy="5143498"/>
            </a:xfrm>
            <a:prstGeom prst="rect">
              <a:avLst/>
            </a:prstGeom>
            <a:noFill/>
            <a:ln>
              <a:noFill/>
            </a:ln>
          </p:spPr>
        </p:pic>
        <p:pic>
          <p:nvPicPr>
            <p:cNvPr id="185" name="Google Shape;185;p32"/>
            <p:cNvPicPr preferRelativeResize="0"/>
            <p:nvPr/>
          </p:nvPicPr>
          <p:blipFill rotWithShape="1">
            <a:blip r:embed="rId5">
              <a:alphaModFix/>
            </a:blip>
            <a:srcRect b="0" l="0" r="0" t="0"/>
            <a:stretch/>
          </p:blipFill>
          <p:spPr>
            <a:xfrm>
              <a:off x="0" y="3055622"/>
              <a:ext cx="9144000" cy="2087876"/>
            </a:xfrm>
            <a:prstGeom prst="rect">
              <a:avLst/>
            </a:prstGeom>
            <a:noFill/>
            <a:ln>
              <a:noFill/>
            </a:ln>
          </p:spPr>
        </p:pic>
        <p:sp>
          <p:nvSpPr>
            <p:cNvPr id="186" name="Google Shape;186;p32"/>
            <p:cNvSpPr/>
            <p:nvPr/>
          </p:nvSpPr>
          <p:spPr>
            <a:xfrm>
              <a:off x="0" y="3075432"/>
              <a:ext cx="9144000" cy="2068195"/>
            </a:xfrm>
            <a:custGeom>
              <a:rect b="b" l="l" r="r" t="t"/>
              <a:pathLst>
                <a:path extrusionOk="0" h="2068195" w="9144000">
                  <a:moveTo>
                    <a:pt x="9144000" y="0"/>
                  </a:moveTo>
                  <a:lnTo>
                    <a:pt x="0" y="0"/>
                  </a:lnTo>
                  <a:lnTo>
                    <a:pt x="0" y="2068068"/>
                  </a:lnTo>
                  <a:lnTo>
                    <a:pt x="9144000" y="2068068"/>
                  </a:lnTo>
                  <a:lnTo>
                    <a:pt x="9144000" y="0"/>
                  </a:lnTo>
                  <a:close/>
                </a:path>
              </a:pathLst>
            </a:custGeom>
            <a:solidFill>
              <a:srgbClr val="D42C0D">
                <a:alpha val="7764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7" name="Google Shape;187;p32"/>
            <p:cNvSpPr/>
            <p:nvPr/>
          </p:nvSpPr>
          <p:spPr>
            <a:xfrm>
              <a:off x="761" y="5142737"/>
              <a:ext cx="9144000" cy="1905"/>
            </a:xfrm>
            <a:custGeom>
              <a:rect b="b" l="l" r="r" t="t"/>
              <a:pathLst>
                <a:path extrusionOk="0" h="1904" w="9144000">
                  <a:moveTo>
                    <a:pt x="0" y="0"/>
                  </a:moveTo>
                  <a:lnTo>
                    <a:pt x="9144000" y="1587"/>
                  </a:lnTo>
                </a:path>
              </a:pathLst>
            </a:custGeom>
            <a:noFill/>
            <a:ln cap="flat" cmpd="sng" w="47625">
              <a:solidFill>
                <a:srgbClr val="D2373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8" name="Google Shape;188;p32"/>
            <p:cNvPicPr preferRelativeResize="0"/>
            <p:nvPr/>
          </p:nvPicPr>
          <p:blipFill rotWithShape="1">
            <a:blip r:embed="rId6">
              <a:alphaModFix/>
            </a:blip>
            <a:srcRect b="0" l="0" r="0" t="0"/>
            <a:stretch/>
          </p:blipFill>
          <p:spPr>
            <a:xfrm>
              <a:off x="2930651" y="4719828"/>
              <a:ext cx="3282696" cy="274320"/>
            </a:xfrm>
            <a:prstGeom prst="rect">
              <a:avLst/>
            </a:prstGeom>
            <a:noFill/>
            <a:ln>
              <a:noFill/>
            </a:ln>
          </p:spPr>
        </p:pic>
        <p:pic>
          <p:nvPicPr>
            <p:cNvPr id="189" name="Google Shape;189;p32"/>
            <p:cNvPicPr preferRelativeResize="0"/>
            <p:nvPr/>
          </p:nvPicPr>
          <p:blipFill rotWithShape="1">
            <a:blip r:embed="rId7">
              <a:alphaModFix/>
            </a:blip>
            <a:srcRect b="0" l="0" r="0" t="0"/>
            <a:stretch/>
          </p:blipFill>
          <p:spPr>
            <a:xfrm>
              <a:off x="929639" y="533400"/>
              <a:ext cx="2270760" cy="473963"/>
            </a:xfrm>
            <a:prstGeom prst="rect">
              <a:avLst/>
            </a:prstGeom>
            <a:noFill/>
            <a:ln>
              <a:noFill/>
            </a:ln>
          </p:spPr>
        </p:pic>
        <p:pic>
          <p:nvPicPr>
            <p:cNvPr id="190" name="Google Shape;190;p32"/>
            <p:cNvPicPr preferRelativeResize="0"/>
            <p:nvPr/>
          </p:nvPicPr>
          <p:blipFill rotWithShape="1">
            <a:blip r:embed="rId4">
              <a:alphaModFix/>
            </a:blip>
            <a:srcRect b="0" l="0" r="0" t="0"/>
            <a:stretch/>
          </p:blipFill>
          <p:spPr>
            <a:xfrm>
              <a:off x="0" y="0"/>
              <a:ext cx="9143999" cy="5143498"/>
            </a:xfrm>
            <a:prstGeom prst="rect">
              <a:avLst/>
            </a:prstGeom>
            <a:noFill/>
            <a:ln>
              <a:noFill/>
            </a:ln>
          </p:spPr>
        </p:pic>
        <p:pic>
          <p:nvPicPr>
            <p:cNvPr id="191" name="Google Shape;191;p32"/>
            <p:cNvPicPr preferRelativeResize="0"/>
            <p:nvPr/>
          </p:nvPicPr>
          <p:blipFill rotWithShape="1">
            <a:blip r:embed="rId5">
              <a:alphaModFix/>
            </a:blip>
            <a:srcRect b="0" l="0" r="0" t="0"/>
            <a:stretch/>
          </p:blipFill>
          <p:spPr>
            <a:xfrm>
              <a:off x="0" y="3055622"/>
              <a:ext cx="9144000" cy="2087876"/>
            </a:xfrm>
            <a:prstGeom prst="rect">
              <a:avLst/>
            </a:prstGeom>
            <a:noFill/>
            <a:ln>
              <a:noFill/>
            </a:ln>
          </p:spPr>
        </p:pic>
        <p:sp>
          <p:nvSpPr>
            <p:cNvPr id="192" name="Google Shape;192;p32"/>
            <p:cNvSpPr/>
            <p:nvPr/>
          </p:nvSpPr>
          <p:spPr>
            <a:xfrm>
              <a:off x="0" y="3075432"/>
              <a:ext cx="9144000" cy="2068195"/>
            </a:xfrm>
            <a:custGeom>
              <a:rect b="b" l="l" r="r" t="t"/>
              <a:pathLst>
                <a:path extrusionOk="0" h="2068195" w="9144000">
                  <a:moveTo>
                    <a:pt x="9144000" y="0"/>
                  </a:moveTo>
                  <a:lnTo>
                    <a:pt x="0" y="0"/>
                  </a:lnTo>
                  <a:lnTo>
                    <a:pt x="0" y="2068068"/>
                  </a:lnTo>
                  <a:lnTo>
                    <a:pt x="9144000" y="2068068"/>
                  </a:lnTo>
                  <a:lnTo>
                    <a:pt x="9144000" y="0"/>
                  </a:lnTo>
                  <a:close/>
                </a:path>
              </a:pathLst>
            </a:custGeom>
            <a:solidFill>
              <a:srgbClr val="D42C0D">
                <a:alpha val="7764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3" name="Google Shape;193;p32"/>
            <p:cNvSpPr/>
            <p:nvPr/>
          </p:nvSpPr>
          <p:spPr>
            <a:xfrm>
              <a:off x="761" y="5142737"/>
              <a:ext cx="9144000" cy="1905"/>
            </a:xfrm>
            <a:custGeom>
              <a:rect b="b" l="l" r="r" t="t"/>
              <a:pathLst>
                <a:path extrusionOk="0" h="1904" w="9144000">
                  <a:moveTo>
                    <a:pt x="0" y="0"/>
                  </a:moveTo>
                  <a:lnTo>
                    <a:pt x="9144000" y="1587"/>
                  </a:lnTo>
                </a:path>
              </a:pathLst>
            </a:custGeom>
            <a:noFill/>
            <a:ln cap="flat" cmpd="sng" w="47625">
              <a:solidFill>
                <a:srgbClr val="D2373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94" name="Google Shape;194;p32"/>
            <p:cNvPicPr preferRelativeResize="0"/>
            <p:nvPr/>
          </p:nvPicPr>
          <p:blipFill rotWithShape="1">
            <a:blip r:embed="rId6">
              <a:alphaModFix/>
            </a:blip>
            <a:srcRect b="0" l="0" r="0" t="0"/>
            <a:stretch/>
          </p:blipFill>
          <p:spPr>
            <a:xfrm>
              <a:off x="2930651" y="4719828"/>
              <a:ext cx="3282696" cy="274320"/>
            </a:xfrm>
            <a:prstGeom prst="rect">
              <a:avLst/>
            </a:prstGeom>
            <a:noFill/>
            <a:ln>
              <a:noFill/>
            </a:ln>
          </p:spPr>
        </p:pic>
        <p:pic>
          <p:nvPicPr>
            <p:cNvPr id="195" name="Google Shape;195;p32"/>
            <p:cNvPicPr preferRelativeResize="0"/>
            <p:nvPr/>
          </p:nvPicPr>
          <p:blipFill rotWithShape="1">
            <a:blip r:embed="rId7">
              <a:alphaModFix/>
            </a:blip>
            <a:srcRect b="0" l="0" r="0" t="0"/>
            <a:stretch/>
          </p:blipFill>
          <p:spPr>
            <a:xfrm>
              <a:off x="929639" y="533400"/>
              <a:ext cx="2270760" cy="473963"/>
            </a:xfrm>
            <a:prstGeom prst="rect">
              <a:avLst/>
            </a:prstGeom>
            <a:noFill/>
            <a:ln>
              <a:noFill/>
            </a:ln>
          </p:spPr>
        </p:pic>
        <p:pic>
          <p:nvPicPr>
            <p:cNvPr id="196" name="Google Shape;196;p32"/>
            <p:cNvPicPr preferRelativeResize="0"/>
            <p:nvPr/>
          </p:nvPicPr>
          <p:blipFill rotWithShape="1">
            <a:blip r:embed="rId4">
              <a:alphaModFix/>
            </a:blip>
            <a:srcRect b="0" l="0" r="0" t="0"/>
            <a:stretch/>
          </p:blipFill>
          <p:spPr>
            <a:xfrm>
              <a:off x="0" y="0"/>
              <a:ext cx="9143999" cy="5143498"/>
            </a:xfrm>
            <a:prstGeom prst="rect">
              <a:avLst/>
            </a:prstGeom>
            <a:noFill/>
            <a:ln>
              <a:noFill/>
            </a:ln>
          </p:spPr>
        </p:pic>
        <p:pic>
          <p:nvPicPr>
            <p:cNvPr id="197" name="Google Shape;197;p32"/>
            <p:cNvPicPr preferRelativeResize="0"/>
            <p:nvPr/>
          </p:nvPicPr>
          <p:blipFill rotWithShape="1">
            <a:blip r:embed="rId5">
              <a:alphaModFix/>
            </a:blip>
            <a:srcRect b="0" l="0" r="0" t="0"/>
            <a:stretch/>
          </p:blipFill>
          <p:spPr>
            <a:xfrm>
              <a:off x="0" y="3055622"/>
              <a:ext cx="9144000" cy="2087876"/>
            </a:xfrm>
            <a:prstGeom prst="rect">
              <a:avLst/>
            </a:prstGeom>
            <a:noFill/>
            <a:ln>
              <a:noFill/>
            </a:ln>
          </p:spPr>
        </p:pic>
        <p:sp>
          <p:nvSpPr>
            <p:cNvPr id="198" name="Google Shape;198;p32"/>
            <p:cNvSpPr/>
            <p:nvPr/>
          </p:nvSpPr>
          <p:spPr>
            <a:xfrm>
              <a:off x="0" y="3075432"/>
              <a:ext cx="9144000" cy="2068195"/>
            </a:xfrm>
            <a:custGeom>
              <a:rect b="b" l="l" r="r" t="t"/>
              <a:pathLst>
                <a:path extrusionOk="0" h="2068195" w="9144000">
                  <a:moveTo>
                    <a:pt x="9144000" y="0"/>
                  </a:moveTo>
                  <a:lnTo>
                    <a:pt x="0" y="0"/>
                  </a:lnTo>
                  <a:lnTo>
                    <a:pt x="0" y="2068068"/>
                  </a:lnTo>
                  <a:lnTo>
                    <a:pt x="9144000" y="2068068"/>
                  </a:lnTo>
                  <a:lnTo>
                    <a:pt x="9144000" y="0"/>
                  </a:lnTo>
                  <a:close/>
                </a:path>
              </a:pathLst>
            </a:custGeom>
            <a:solidFill>
              <a:srgbClr val="D42C0D">
                <a:alpha val="77647"/>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 name="Google Shape;199;p32"/>
            <p:cNvSpPr/>
            <p:nvPr/>
          </p:nvSpPr>
          <p:spPr>
            <a:xfrm>
              <a:off x="761" y="5142737"/>
              <a:ext cx="9144000" cy="1905"/>
            </a:xfrm>
            <a:custGeom>
              <a:rect b="b" l="l" r="r" t="t"/>
              <a:pathLst>
                <a:path extrusionOk="0" h="1904" w="9144000">
                  <a:moveTo>
                    <a:pt x="0" y="0"/>
                  </a:moveTo>
                  <a:lnTo>
                    <a:pt x="9144000" y="1587"/>
                  </a:lnTo>
                </a:path>
              </a:pathLst>
            </a:custGeom>
            <a:noFill/>
            <a:ln cap="flat" cmpd="sng" w="47625">
              <a:solidFill>
                <a:srgbClr val="D2373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0" name="Google Shape;200;p32"/>
            <p:cNvPicPr preferRelativeResize="0"/>
            <p:nvPr/>
          </p:nvPicPr>
          <p:blipFill rotWithShape="1">
            <a:blip r:embed="rId7">
              <a:alphaModFix/>
            </a:blip>
            <a:srcRect b="0" l="0" r="0" t="0"/>
            <a:stretch/>
          </p:blipFill>
          <p:spPr>
            <a:xfrm>
              <a:off x="929639" y="533400"/>
              <a:ext cx="2270760" cy="473963"/>
            </a:xfrm>
            <a:prstGeom prst="rect">
              <a:avLst/>
            </a:prstGeom>
            <a:noFill/>
            <a:ln>
              <a:noFill/>
            </a:ln>
          </p:spPr>
        </p:pic>
      </p:grpSp>
      <p:sp>
        <p:nvSpPr>
          <p:cNvPr id="201" name="Google Shape;201;p32"/>
          <p:cNvSpPr txBox="1"/>
          <p:nvPr/>
        </p:nvSpPr>
        <p:spPr>
          <a:xfrm>
            <a:off x="3213601" y="3181725"/>
            <a:ext cx="27183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zh-TW" sz="2800">
                <a:solidFill>
                  <a:srgbClr val="FFFFFF"/>
                </a:solidFill>
                <a:latin typeface="Times New Roman"/>
                <a:ea typeface="Times New Roman"/>
                <a:cs typeface="Times New Roman"/>
                <a:sym typeface="Times New Roman"/>
              </a:rPr>
              <a:t>Campbell’s Soup</a:t>
            </a:r>
            <a:endParaRPr sz="2800">
              <a:latin typeface="Times New Roman"/>
              <a:ea typeface="Times New Roman"/>
              <a:cs typeface="Times New Roman"/>
              <a:sym typeface="Times New Roman"/>
            </a:endParaRPr>
          </a:p>
        </p:txBody>
      </p:sp>
      <p:sp>
        <p:nvSpPr>
          <p:cNvPr id="202" name="Google Shape;202;p32"/>
          <p:cNvSpPr txBox="1"/>
          <p:nvPr/>
        </p:nvSpPr>
        <p:spPr>
          <a:xfrm>
            <a:off x="648000" y="3624813"/>
            <a:ext cx="7848000" cy="1267800"/>
          </a:xfrm>
          <a:prstGeom prst="rect">
            <a:avLst/>
          </a:prstGeom>
          <a:noFill/>
          <a:ln>
            <a:noFill/>
          </a:ln>
        </p:spPr>
        <p:txBody>
          <a:bodyPr anchorCtr="0" anchor="t" bIns="0" lIns="0" spcFirstLastPara="1" rIns="0" wrap="square" tIns="73650">
            <a:spAutoFit/>
          </a:bodyPr>
          <a:lstStyle/>
          <a:p>
            <a:pPr indent="0" lvl="0" marL="60960" rtl="0" algn="ctr">
              <a:lnSpc>
                <a:spcPct val="100000"/>
              </a:lnSpc>
              <a:spcBef>
                <a:spcPts val="0"/>
              </a:spcBef>
              <a:spcAft>
                <a:spcPts val="0"/>
              </a:spcAft>
              <a:buNone/>
            </a:pPr>
            <a:r>
              <a:rPr b="1" lang="zh-TW" sz="2000">
                <a:solidFill>
                  <a:srgbClr val="FFFFFF"/>
                </a:solidFill>
                <a:latin typeface="Times New Roman"/>
                <a:ea typeface="Times New Roman"/>
                <a:cs typeface="Times New Roman"/>
                <a:sym typeface="Times New Roman"/>
              </a:rPr>
              <a:t>Marketing </a:t>
            </a:r>
            <a:r>
              <a:rPr b="1" lang="zh-TW" sz="2000">
                <a:solidFill>
                  <a:srgbClr val="FFFFFF"/>
                </a:solidFill>
                <a:latin typeface="Times New Roman"/>
                <a:ea typeface="Times New Roman"/>
                <a:cs typeface="Times New Roman"/>
                <a:sym typeface="Times New Roman"/>
              </a:rPr>
              <a:t>Management - Team 5</a:t>
            </a:r>
            <a:endParaRPr sz="2000">
              <a:latin typeface="Times New Roman"/>
              <a:ea typeface="Times New Roman"/>
              <a:cs typeface="Times New Roman"/>
              <a:sym typeface="Times New Roman"/>
            </a:endParaRPr>
          </a:p>
          <a:p>
            <a:pPr indent="0" lvl="0" marL="57785" rtl="0" algn="ctr">
              <a:lnSpc>
                <a:spcPct val="100000"/>
              </a:lnSpc>
              <a:spcBef>
                <a:spcPts val="375"/>
              </a:spcBef>
              <a:spcAft>
                <a:spcPts val="0"/>
              </a:spcAft>
              <a:buNone/>
            </a:pPr>
            <a:r>
              <a:rPr lang="zh-TW" sz="1600">
                <a:solidFill>
                  <a:srgbClr val="FFFFFF"/>
                </a:solidFill>
                <a:latin typeface="Times New Roman"/>
                <a:ea typeface="Times New Roman"/>
                <a:cs typeface="Times New Roman"/>
                <a:sym typeface="Times New Roman"/>
              </a:rPr>
              <a:t>BADM520</a:t>
            </a:r>
            <a:endParaRPr sz="1600">
              <a:latin typeface="Times New Roman"/>
              <a:ea typeface="Times New Roman"/>
              <a:cs typeface="Times New Roman"/>
              <a:sym typeface="Times New Roman"/>
            </a:endParaRPr>
          </a:p>
          <a:p>
            <a:pPr indent="0" lvl="0" marL="57785" rtl="0" algn="ctr">
              <a:lnSpc>
                <a:spcPct val="100000"/>
              </a:lnSpc>
              <a:spcBef>
                <a:spcPts val="385"/>
              </a:spcBef>
              <a:spcAft>
                <a:spcPts val="0"/>
              </a:spcAft>
              <a:buNone/>
            </a:pPr>
            <a:r>
              <a:rPr lang="zh-TW" sz="1600">
                <a:solidFill>
                  <a:srgbClr val="FFFFFF"/>
                </a:solidFill>
                <a:latin typeface="Times New Roman"/>
                <a:ea typeface="Times New Roman"/>
                <a:cs typeface="Times New Roman"/>
                <a:sym typeface="Times New Roman"/>
              </a:rPr>
              <a:t>October 14th 2024</a:t>
            </a:r>
            <a:endParaRPr sz="1600">
              <a:latin typeface="Times New Roman"/>
              <a:ea typeface="Times New Roman"/>
              <a:cs typeface="Times New Roman"/>
              <a:sym typeface="Times New Roman"/>
            </a:endParaRPr>
          </a:p>
          <a:p>
            <a:pPr indent="0" lvl="0" marL="0" rtl="0" algn="ctr">
              <a:lnSpc>
                <a:spcPct val="100000"/>
              </a:lnSpc>
              <a:spcBef>
                <a:spcPts val="385"/>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1"/>
          <p:cNvSpPr txBox="1"/>
          <p:nvPr/>
        </p:nvSpPr>
        <p:spPr>
          <a:xfrm>
            <a:off x="497500" y="271550"/>
            <a:ext cx="8116500" cy="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solidFill>
                  <a:srgbClr val="E84A27"/>
                </a:solidFill>
                <a:latin typeface="Georgia"/>
                <a:ea typeface="Georgia"/>
                <a:cs typeface="Georgia"/>
                <a:sym typeface="Georgia"/>
              </a:rPr>
              <a:t>Drawbacks</a:t>
            </a:r>
            <a:endParaRPr sz="2400">
              <a:solidFill>
                <a:schemeClr val="dk2"/>
              </a:solidFill>
            </a:endParaRPr>
          </a:p>
        </p:txBody>
      </p:sp>
      <p:sp>
        <p:nvSpPr>
          <p:cNvPr id="419" name="Google Shape;419;p41"/>
          <p:cNvSpPr txBox="1"/>
          <p:nvPr/>
        </p:nvSpPr>
        <p:spPr>
          <a:xfrm>
            <a:off x="181600" y="1361850"/>
            <a:ext cx="1714500" cy="8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dk2"/>
                </a:solidFill>
              </a:rPr>
              <a:t>Increased Costs</a:t>
            </a:r>
            <a:endParaRPr sz="1800">
              <a:solidFill>
                <a:schemeClr val="dk2"/>
              </a:solidFill>
            </a:endParaRPr>
          </a:p>
        </p:txBody>
      </p:sp>
      <p:sp>
        <p:nvSpPr>
          <p:cNvPr id="420" name="Google Shape;420;p41"/>
          <p:cNvSpPr txBox="1"/>
          <p:nvPr/>
        </p:nvSpPr>
        <p:spPr>
          <a:xfrm>
            <a:off x="323125" y="3125725"/>
            <a:ext cx="1602600" cy="1040700"/>
          </a:xfrm>
          <a:prstGeom prst="rect">
            <a:avLst/>
          </a:prstGeom>
          <a:noFill/>
          <a:ln cap="flat" cmpd="sng" w="9525">
            <a:solidFill>
              <a:srgbClr val="E84A2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zh-TW" sz="1100">
                <a:solidFill>
                  <a:schemeClr val="dk1"/>
                </a:solidFill>
              </a:rPr>
              <a:t>Sustainable, organic options, can be costly </a:t>
            </a:r>
            <a:endParaRPr sz="1200">
              <a:solidFill>
                <a:schemeClr val="dk2"/>
              </a:solidFill>
            </a:endParaRPr>
          </a:p>
        </p:txBody>
      </p:sp>
      <p:sp>
        <p:nvSpPr>
          <p:cNvPr id="421" name="Google Shape;421;p41"/>
          <p:cNvSpPr txBox="1"/>
          <p:nvPr/>
        </p:nvSpPr>
        <p:spPr>
          <a:xfrm>
            <a:off x="2050763" y="1361850"/>
            <a:ext cx="2410500" cy="85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zh-TW" sz="1800">
                <a:solidFill>
                  <a:schemeClr val="dk1"/>
                </a:solidFill>
              </a:rPr>
              <a:t>Risk of Alienating Existing Customers</a:t>
            </a:r>
            <a:endParaRPr sz="1800">
              <a:solidFill>
                <a:schemeClr val="dk2"/>
              </a:solidFill>
            </a:endParaRPr>
          </a:p>
        </p:txBody>
      </p:sp>
      <p:sp>
        <p:nvSpPr>
          <p:cNvPr id="422" name="Google Shape;422;p41"/>
          <p:cNvSpPr txBox="1"/>
          <p:nvPr/>
        </p:nvSpPr>
        <p:spPr>
          <a:xfrm>
            <a:off x="2385900" y="3125725"/>
            <a:ext cx="1832100" cy="10407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zh-TW" sz="1100">
                <a:solidFill>
                  <a:schemeClr val="dk1"/>
                </a:solidFill>
              </a:rPr>
              <a:t>Strong focus on younger consumers might alienate traditional customers who prefer classic offerings</a:t>
            </a:r>
            <a:endParaRPr sz="1200">
              <a:solidFill>
                <a:schemeClr val="dk2"/>
              </a:solidFill>
            </a:endParaRPr>
          </a:p>
        </p:txBody>
      </p:sp>
      <p:sp>
        <p:nvSpPr>
          <p:cNvPr id="423" name="Google Shape;423;p41"/>
          <p:cNvSpPr txBox="1"/>
          <p:nvPr/>
        </p:nvSpPr>
        <p:spPr>
          <a:xfrm>
            <a:off x="4575525" y="1361850"/>
            <a:ext cx="1832100" cy="71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zh-TW" sz="1800">
                <a:solidFill>
                  <a:schemeClr val="dk1"/>
                </a:solidFill>
              </a:rPr>
              <a:t>Resource Allocation</a:t>
            </a:r>
            <a:endParaRPr sz="1800">
              <a:solidFill>
                <a:schemeClr val="dk2"/>
              </a:solidFill>
            </a:endParaRPr>
          </a:p>
        </p:txBody>
      </p:sp>
      <p:sp>
        <p:nvSpPr>
          <p:cNvPr id="424" name="Google Shape;424;p41"/>
          <p:cNvSpPr txBox="1"/>
          <p:nvPr/>
        </p:nvSpPr>
        <p:spPr>
          <a:xfrm>
            <a:off x="4566100" y="3125725"/>
            <a:ext cx="1955700" cy="10407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zh-TW" sz="1100">
                <a:solidFill>
                  <a:schemeClr val="dk1"/>
                </a:solidFill>
              </a:rPr>
              <a:t>Digital engagement and sustainability may require reallocating resources</a:t>
            </a:r>
            <a:endParaRPr sz="1200">
              <a:solidFill>
                <a:schemeClr val="dk2"/>
              </a:solidFill>
            </a:endParaRPr>
          </a:p>
        </p:txBody>
      </p:sp>
      <p:sp>
        <p:nvSpPr>
          <p:cNvPr id="425" name="Google Shape;425;p41"/>
          <p:cNvSpPr txBox="1"/>
          <p:nvPr/>
        </p:nvSpPr>
        <p:spPr>
          <a:xfrm>
            <a:off x="6521863" y="1361850"/>
            <a:ext cx="2092500" cy="85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zh-TW" sz="1800">
                <a:solidFill>
                  <a:schemeClr val="dk1"/>
                </a:solidFill>
              </a:rPr>
              <a:t>Brand Perception Risks</a:t>
            </a:r>
            <a:endParaRPr sz="1800">
              <a:solidFill>
                <a:schemeClr val="dk2"/>
              </a:solidFill>
            </a:endParaRPr>
          </a:p>
        </p:txBody>
      </p:sp>
      <p:sp>
        <p:nvSpPr>
          <p:cNvPr id="426" name="Google Shape;426;p41"/>
          <p:cNvSpPr txBox="1"/>
          <p:nvPr/>
        </p:nvSpPr>
        <p:spPr>
          <a:xfrm>
            <a:off x="6780700" y="3125725"/>
            <a:ext cx="2181600" cy="1040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zh-TW" sz="1100">
                <a:solidFill>
                  <a:schemeClr val="dk1"/>
                </a:solidFill>
              </a:rPr>
              <a:t>If new products fail to resonate with consumers or don’t meet quality expectations, it could damage Campbell’s brand reputation</a:t>
            </a:r>
            <a:endParaRPr sz="1100">
              <a:solidFill>
                <a:schemeClr val="dk1"/>
              </a:solidFill>
            </a:endParaRPr>
          </a:p>
        </p:txBody>
      </p:sp>
      <p:pic>
        <p:nvPicPr>
          <p:cNvPr id="427" name="Google Shape;427;p41"/>
          <p:cNvPicPr preferRelativeResize="0"/>
          <p:nvPr/>
        </p:nvPicPr>
        <p:blipFill>
          <a:blip r:embed="rId3">
            <a:alphaModFix/>
          </a:blip>
          <a:stretch>
            <a:fillRect/>
          </a:stretch>
        </p:blipFill>
        <p:spPr>
          <a:xfrm>
            <a:off x="2858967" y="2165088"/>
            <a:ext cx="812459" cy="812500"/>
          </a:xfrm>
          <a:prstGeom prst="rect">
            <a:avLst/>
          </a:prstGeom>
          <a:noFill/>
          <a:ln>
            <a:noFill/>
          </a:ln>
        </p:spPr>
      </p:pic>
      <p:pic>
        <p:nvPicPr>
          <p:cNvPr id="428" name="Google Shape;428;p41"/>
          <p:cNvPicPr preferRelativeResize="0"/>
          <p:nvPr/>
        </p:nvPicPr>
        <p:blipFill>
          <a:blip r:embed="rId4">
            <a:alphaModFix/>
          </a:blip>
          <a:stretch>
            <a:fillRect/>
          </a:stretch>
        </p:blipFill>
        <p:spPr>
          <a:xfrm>
            <a:off x="681662" y="2214125"/>
            <a:ext cx="714375" cy="714416"/>
          </a:xfrm>
          <a:prstGeom prst="rect">
            <a:avLst/>
          </a:prstGeom>
          <a:noFill/>
          <a:ln>
            <a:noFill/>
          </a:ln>
        </p:spPr>
      </p:pic>
      <p:pic>
        <p:nvPicPr>
          <p:cNvPr id="429" name="Google Shape;429;p41"/>
          <p:cNvPicPr preferRelativeResize="0"/>
          <p:nvPr/>
        </p:nvPicPr>
        <p:blipFill>
          <a:blip r:embed="rId5">
            <a:alphaModFix/>
          </a:blip>
          <a:stretch>
            <a:fillRect/>
          </a:stretch>
        </p:blipFill>
        <p:spPr>
          <a:xfrm>
            <a:off x="7208246" y="2165100"/>
            <a:ext cx="812450" cy="812450"/>
          </a:xfrm>
          <a:prstGeom prst="rect">
            <a:avLst/>
          </a:prstGeom>
          <a:noFill/>
          <a:ln>
            <a:noFill/>
          </a:ln>
        </p:spPr>
      </p:pic>
      <p:pic>
        <p:nvPicPr>
          <p:cNvPr id="430" name="Google Shape;430;p41"/>
          <p:cNvPicPr preferRelativeResize="0"/>
          <p:nvPr/>
        </p:nvPicPr>
        <p:blipFill>
          <a:blip r:embed="rId6">
            <a:alphaModFix/>
          </a:blip>
          <a:stretch>
            <a:fillRect/>
          </a:stretch>
        </p:blipFill>
        <p:spPr>
          <a:xfrm>
            <a:off x="5089375" y="2165100"/>
            <a:ext cx="812450" cy="812450"/>
          </a:xfrm>
          <a:prstGeom prst="rect">
            <a:avLst/>
          </a:prstGeom>
          <a:noFill/>
          <a:ln>
            <a:noFill/>
          </a:ln>
        </p:spPr>
      </p:pic>
      <p:pic>
        <p:nvPicPr>
          <p:cNvPr id="431" name="Google Shape;431;p41"/>
          <p:cNvPicPr preferRelativeResize="0"/>
          <p:nvPr/>
        </p:nvPicPr>
        <p:blipFill>
          <a:blip r:embed="rId7">
            <a:alphaModFix/>
          </a:blip>
          <a:stretch>
            <a:fillRect/>
          </a:stretch>
        </p:blipFill>
        <p:spPr>
          <a:xfrm>
            <a:off x="7046800" y="133350"/>
            <a:ext cx="897050" cy="673224"/>
          </a:xfrm>
          <a:prstGeom prst="rect">
            <a:avLst/>
          </a:prstGeom>
          <a:noFill/>
          <a:ln>
            <a:noFill/>
          </a:ln>
        </p:spPr>
      </p:pic>
      <p:pic>
        <p:nvPicPr>
          <p:cNvPr id="432" name="Google Shape;432;p41"/>
          <p:cNvPicPr preferRelativeResize="0"/>
          <p:nvPr/>
        </p:nvPicPr>
        <p:blipFill>
          <a:blip r:embed="rId8">
            <a:alphaModFix/>
          </a:blip>
          <a:stretch>
            <a:fillRect/>
          </a:stretch>
        </p:blipFill>
        <p:spPr>
          <a:xfrm>
            <a:off x="7943850" y="133350"/>
            <a:ext cx="581976" cy="581976"/>
          </a:xfrm>
          <a:prstGeom prst="rect">
            <a:avLst/>
          </a:prstGeom>
          <a:noFill/>
          <a:ln>
            <a:noFill/>
          </a:ln>
        </p:spPr>
      </p:pic>
      <p:pic>
        <p:nvPicPr>
          <p:cNvPr id="433" name="Google Shape;433;p41"/>
          <p:cNvPicPr preferRelativeResize="0"/>
          <p:nvPr/>
        </p:nvPicPr>
        <p:blipFill rotWithShape="1">
          <a:blip r:embed="rId9">
            <a:alphaModFix/>
          </a:blip>
          <a:srcRect b="0" l="28210" r="26960" t="0"/>
          <a:stretch/>
        </p:blipFill>
        <p:spPr>
          <a:xfrm>
            <a:off x="8467725" y="202650"/>
            <a:ext cx="353377" cy="443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2"/>
          <p:cNvSpPr txBox="1"/>
          <p:nvPr/>
        </p:nvSpPr>
        <p:spPr>
          <a:xfrm>
            <a:off x="428125" y="231900"/>
            <a:ext cx="59661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2400">
                <a:solidFill>
                  <a:srgbClr val="E84A27"/>
                </a:solidFill>
                <a:latin typeface="Georgia"/>
                <a:ea typeface="Georgia"/>
                <a:cs typeface="Georgia"/>
                <a:sym typeface="Georgia"/>
              </a:rPr>
              <a:t>Marketing Objectives</a:t>
            </a:r>
            <a:endParaRPr sz="1800">
              <a:solidFill>
                <a:schemeClr val="dk2"/>
              </a:solidFill>
            </a:endParaRPr>
          </a:p>
        </p:txBody>
      </p:sp>
      <p:sp>
        <p:nvSpPr>
          <p:cNvPr id="439" name="Google Shape;439;p42"/>
          <p:cNvSpPr/>
          <p:nvPr/>
        </p:nvSpPr>
        <p:spPr>
          <a:xfrm>
            <a:off x="3787750" y="2015775"/>
            <a:ext cx="1635300" cy="1605600"/>
          </a:xfrm>
          <a:prstGeom prst="ellipse">
            <a:avLst/>
          </a:prstGeom>
          <a:solidFill>
            <a:schemeClr val="lt1"/>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Increased Adoption</a:t>
            </a:r>
            <a:endParaRPr/>
          </a:p>
        </p:txBody>
      </p:sp>
      <p:pic>
        <p:nvPicPr>
          <p:cNvPr id="440" name="Google Shape;440;p42"/>
          <p:cNvPicPr preferRelativeResize="0"/>
          <p:nvPr/>
        </p:nvPicPr>
        <p:blipFill>
          <a:blip r:embed="rId3">
            <a:alphaModFix/>
          </a:blip>
          <a:stretch>
            <a:fillRect/>
          </a:stretch>
        </p:blipFill>
        <p:spPr>
          <a:xfrm>
            <a:off x="3224662" y="1175563"/>
            <a:ext cx="802725" cy="828575"/>
          </a:xfrm>
          <a:prstGeom prst="rect">
            <a:avLst/>
          </a:prstGeom>
          <a:noFill/>
          <a:ln>
            <a:noFill/>
          </a:ln>
        </p:spPr>
      </p:pic>
      <p:pic>
        <p:nvPicPr>
          <p:cNvPr id="441" name="Google Shape;441;p42"/>
          <p:cNvPicPr preferRelativeResize="0"/>
          <p:nvPr/>
        </p:nvPicPr>
        <p:blipFill>
          <a:blip r:embed="rId4">
            <a:alphaModFix/>
          </a:blip>
          <a:stretch>
            <a:fillRect/>
          </a:stretch>
        </p:blipFill>
        <p:spPr>
          <a:xfrm>
            <a:off x="3370342" y="1325934"/>
            <a:ext cx="511365" cy="527833"/>
          </a:xfrm>
          <a:prstGeom prst="rect">
            <a:avLst/>
          </a:prstGeom>
          <a:noFill/>
          <a:ln>
            <a:noFill/>
          </a:ln>
        </p:spPr>
      </p:pic>
      <p:sp>
        <p:nvSpPr>
          <p:cNvPr id="442" name="Google Shape;442;p42"/>
          <p:cNvSpPr txBox="1"/>
          <p:nvPr/>
        </p:nvSpPr>
        <p:spPr>
          <a:xfrm>
            <a:off x="621050" y="986850"/>
            <a:ext cx="2408100" cy="82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zh-TW" sz="1100" u="sng">
                <a:solidFill>
                  <a:schemeClr val="dk1"/>
                </a:solidFill>
              </a:rPr>
              <a:t>Improve Customer Engagement</a:t>
            </a:r>
            <a:endParaRPr b="1" sz="1100" u="sng">
              <a:solidFill>
                <a:schemeClr val="dk1"/>
              </a:solidFill>
            </a:endParaRPr>
          </a:p>
          <a:p>
            <a:pPr indent="0" lvl="0" marL="0" rtl="0" algn="ctr">
              <a:lnSpc>
                <a:spcPct val="115000"/>
              </a:lnSpc>
              <a:spcBef>
                <a:spcPts val="1200"/>
              </a:spcBef>
              <a:spcAft>
                <a:spcPts val="1200"/>
              </a:spcAft>
              <a:buNone/>
            </a:pPr>
            <a:r>
              <a:rPr lang="zh-TW" sz="1100">
                <a:solidFill>
                  <a:schemeClr val="dk1"/>
                </a:solidFill>
              </a:rPr>
              <a:t>Monitor website traffic, social media interactions, and email open rates</a:t>
            </a:r>
            <a:endParaRPr sz="1800">
              <a:solidFill>
                <a:schemeClr val="dk2"/>
              </a:solidFill>
            </a:endParaRPr>
          </a:p>
        </p:txBody>
      </p:sp>
      <p:cxnSp>
        <p:nvCxnSpPr>
          <p:cNvPr id="443" name="Google Shape;443;p42"/>
          <p:cNvCxnSpPr>
            <a:endCxn id="439" idx="1"/>
          </p:cNvCxnSpPr>
          <p:nvPr/>
        </p:nvCxnSpPr>
        <p:spPr>
          <a:xfrm>
            <a:off x="3800434" y="1990810"/>
            <a:ext cx="226800" cy="260100"/>
          </a:xfrm>
          <a:prstGeom prst="straightConnector1">
            <a:avLst/>
          </a:prstGeom>
          <a:noFill/>
          <a:ln cap="flat" cmpd="sng" w="9525">
            <a:solidFill>
              <a:schemeClr val="dk2"/>
            </a:solidFill>
            <a:prstDash val="solid"/>
            <a:round/>
            <a:headEnd len="med" w="med" type="none"/>
            <a:tailEnd len="med" w="med" type="none"/>
          </a:ln>
        </p:spPr>
      </p:cxnSp>
      <p:pic>
        <p:nvPicPr>
          <p:cNvPr id="444" name="Google Shape;444;p42"/>
          <p:cNvPicPr preferRelativeResize="0"/>
          <p:nvPr/>
        </p:nvPicPr>
        <p:blipFill>
          <a:blip r:embed="rId3">
            <a:alphaModFix/>
          </a:blip>
          <a:stretch>
            <a:fillRect/>
          </a:stretch>
        </p:blipFill>
        <p:spPr>
          <a:xfrm>
            <a:off x="2985037" y="3296063"/>
            <a:ext cx="802725" cy="828575"/>
          </a:xfrm>
          <a:prstGeom prst="rect">
            <a:avLst/>
          </a:prstGeom>
          <a:noFill/>
          <a:ln>
            <a:noFill/>
          </a:ln>
        </p:spPr>
      </p:pic>
      <p:pic>
        <p:nvPicPr>
          <p:cNvPr id="445" name="Google Shape;445;p42"/>
          <p:cNvPicPr preferRelativeResize="0"/>
          <p:nvPr/>
        </p:nvPicPr>
        <p:blipFill>
          <a:blip r:embed="rId5">
            <a:alphaModFix/>
          </a:blip>
          <a:stretch>
            <a:fillRect/>
          </a:stretch>
        </p:blipFill>
        <p:spPr>
          <a:xfrm>
            <a:off x="3102050" y="3446425"/>
            <a:ext cx="568675" cy="568675"/>
          </a:xfrm>
          <a:prstGeom prst="rect">
            <a:avLst/>
          </a:prstGeom>
          <a:noFill/>
          <a:ln>
            <a:noFill/>
          </a:ln>
        </p:spPr>
      </p:pic>
      <p:cxnSp>
        <p:nvCxnSpPr>
          <p:cNvPr id="446" name="Google Shape;446;p42"/>
          <p:cNvCxnSpPr>
            <a:stCxn id="439" idx="3"/>
            <a:endCxn id="444" idx="3"/>
          </p:cNvCxnSpPr>
          <p:nvPr/>
        </p:nvCxnSpPr>
        <p:spPr>
          <a:xfrm flipH="1">
            <a:off x="3787834" y="3386240"/>
            <a:ext cx="239400" cy="324000"/>
          </a:xfrm>
          <a:prstGeom prst="straightConnector1">
            <a:avLst/>
          </a:prstGeom>
          <a:noFill/>
          <a:ln cap="flat" cmpd="sng" w="9525">
            <a:solidFill>
              <a:schemeClr val="dk2"/>
            </a:solidFill>
            <a:prstDash val="solid"/>
            <a:round/>
            <a:headEnd len="med" w="med" type="none"/>
            <a:tailEnd len="med" w="med" type="none"/>
          </a:ln>
        </p:spPr>
      </p:cxnSp>
      <p:sp>
        <p:nvSpPr>
          <p:cNvPr id="447" name="Google Shape;447;p42"/>
          <p:cNvSpPr txBox="1"/>
          <p:nvPr/>
        </p:nvSpPr>
        <p:spPr>
          <a:xfrm>
            <a:off x="87425" y="3914575"/>
            <a:ext cx="3300300" cy="111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zh-TW" sz="1100" u="sng">
                <a:solidFill>
                  <a:schemeClr val="dk1"/>
                </a:solidFill>
              </a:rPr>
              <a:t>Promote Healthier Options</a:t>
            </a:r>
            <a:endParaRPr b="1" sz="1100" u="sng">
              <a:solidFill>
                <a:schemeClr val="dk1"/>
              </a:solidFill>
            </a:endParaRPr>
          </a:p>
          <a:p>
            <a:pPr indent="0" lvl="0" marL="0" rtl="0" algn="ctr">
              <a:lnSpc>
                <a:spcPct val="115000"/>
              </a:lnSpc>
              <a:spcBef>
                <a:spcPts val="1200"/>
              </a:spcBef>
              <a:spcAft>
                <a:spcPts val="1200"/>
              </a:spcAft>
              <a:buNone/>
            </a:pPr>
            <a:r>
              <a:rPr lang="zh-TW" sz="1100">
                <a:solidFill>
                  <a:schemeClr val="dk1"/>
                </a:solidFill>
              </a:rPr>
              <a:t>Measure the percentage of sales from low-sodium and organic products compared to overall sales.</a:t>
            </a:r>
            <a:endParaRPr sz="1800">
              <a:solidFill>
                <a:schemeClr val="dk2"/>
              </a:solidFill>
            </a:endParaRPr>
          </a:p>
        </p:txBody>
      </p:sp>
      <p:pic>
        <p:nvPicPr>
          <p:cNvPr id="448" name="Google Shape;448;p42"/>
          <p:cNvPicPr preferRelativeResize="0"/>
          <p:nvPr/>
        </p:nvPicPr>
        <p:blipFill>
          <a:blip r:embed="rId3">
            <a:alphaModFix/>
          </a:blip>
          <a:stretch>
            <a:fillRect/>
          </a:stretch>
        </p:blipFill>
        <p:spPr>
          <a:xfrm>
            <a:off x="5242824" y="1175575"/>
            <a:ext cx="865925" cy="828550"/>
          </a:xfrm>
          <a:prstGeom prst="rect">
            <a:avLst/>
          </a:prstGeom>
          <a:noFill/>
          <a:ln>
            <a:noFill/>
          </a:ln>
        </p:spPr>
      </p:pic>
      <p:pic>
        <p:nvPicPr>
          <p:cNvPr id="449" name="Google Shape;449;p42"/>
          <p:cNvPicPr preferRelativeResize="0"/>
          <p:nvPr/>
        </p:nvPicPr>
        <p:blipFill>
          <a:blip r:embed="rId3">
            <a:alphaModFix/>
          </a:blip>
          <a:stretch>
            <a:fillRect/>
          </a:stretch>
        </p:blipFill>
        <p:spPr>
          <a:xfrm>
            <a:off x="5423062" y="3316475"/>
            <a:ext cx="802725" cy="828575"/>
          </a:xfrm>
          <a:prstGeom prst="rect">
            <a:avLst/>
          </a:prstGeom>
          <a:noFill/>
          <a:ln>
            <a:noFill/>
          </a:ln>
        </p:spPr>
      </p:pic>
      <p:sp>
        <p:nvSpPr>
          <p:cNvPr id="450" name="Google Shape;450;p42"/>
          <p:cNvSpPr txBox="1"/>
          <p:nvPr/>
        </p:nvSpPr>
        <p:spPr>
          <a:xfrm>
            <a:off x="6282925" y="888150"/>
            <a:ext cx="2229900" cy="102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zh-TW" sz="1100" u="sng">
                <a:solidFill>
                  <a:schemeClr val="dk1"/>
                </a:solidFill>
              </a:rPr>
              <a:t>Increase Online Sales</a:t>
            </a:r>
            <a:endParaRPr b="1" sz="1100" u="sng">
              <a:solidFill>
                <a:schemeClr val="dk1"/>
              </a:solidFill>
            </a:endParaRPr>
          </a:p>
          <a:p>
            <a:pPr indent="0" lvl="0" marL="0" rtl="0" algn="ctr">
              <a:lnSpc>
                <a:spcPct val="115000"/>
              </a:lnSpc>
              <a:spcBef>
                <a:spcPts val="1200"/>
              </a:spcBef>
              <a:spcAft>
                <a:spcPts val="1200"/>
              </a:spcAft>
              <a:buNone/>
            </a:pPr>
            <a:r>
              <a:rPr lang="zh-TW" sz="1100">
                <a:solidFill>
                  <a:schemeClr val="dk1"/>
                </a:solidFill>
              </a:rPr>
              <a:t>Track e-commerce sales growth and website conversion rates.</a:t>
            </a:r>
            <a:endParaRPr sz="1100">
              <a:solidFill>
                <a:schemeClr val="dk1"/>
              </a:solidFill>
            </a:endParaRPr>
          </a:p>
        </p:txBody>
      </p:sp>
      <p:sp>
        <p:nvSpPr>
          <p:cNvPr id="451" name="Google Shape;451;p42"/>
          <p:cNvSpPr txBox="1"/>
          <p:nvPr/>
        </p:nvSpPr>
        <p:spPr>
          <a:xfrm>
            <a:off x="6081625" y="3795650"/>
            <a:ext cx="2855100" cy="111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zh-TW" sz="1100" u="sng">
                <a:solidFill>
                  <a:schemeClr val="dk1"/>
                </a:solidFill>
              </a:rPr>
              <a:t>Improve Sustainability Efforts</a:t>
            </a:r>
            <a:endParaRPr b="1" sz="1100" u="sng">
              <a:solidFill>
                <a:schemeClr val="dk1"/>
              </a:solidFill>
            </a:endParaRPr>
          </a:p>
          <a:p>
            <a:pPr indent="0" lvl="0" marL="0" rtl="0" algn="ctr">
              <a:lnSpc>
                <a:spcPct val="115000"/>
              </a:lnSpc>
              <a:spcBef>
                <a:spcPts val="1200"/>
              </a:spcBef>
              <a:spcAft>
                <a:spcPts val="1200"/>
              </a:spcAft>
              <a:buNone/>
            </a:pPr>
            <a:r>
              <a:rPr lang="zh-TW" sz="1100">
                <a:solidFill>
                  <a:schemeClr val="dk1"/>
                </a:solidFill>
              </a:rPr>
              <a:t>Measure the reduction in carbon footprint or packaging waste over a specified period</a:t>
            </a:r>
            <a:r>
              <a:rPr lang="zh-TW" sz="1100">
                <a:solidFill>
                  <a:schemeClr val="dk1"/>
                </a:solidFill>
              </a:rPr>
              <a:t>.</a:t>
            </a:r>
            <a:endParaRPr sz="1800">
              <a:solidFill>
                <a:schemeClr val="dk2"/>
              </a:solidFill>
            </a:endParaRPr>
          </a:p>
        </p:txBody>
      </p:sp>
      <p:pic>
        <p:nvPicPr>
          <p:cNvPr id="452" name="Google Shape;452;p42"/>
          <p:cNvPicPr preferRelativeResize="0"/>
          <p:nvPr/>
        </p:nvPicPr>
        <p:blipFill>
          <a:blip r:embed="rId6">
            <a:alphaModFix/>
          </a:blip>
          <a:stretch>
            <a:fillRect/>
          </a:stretch>
        </p:blipFill>
        <p:spPr>
          <a:xfrm>
            <a:off x="5422311" y="1280536"/>
            <a:ext cx="506921" cy="527834"/>
          </a:xfrm>
          <a:prstGeom prst="rect">
            <a:avLst/>
          </a:prstGeom>
          <a:noFill/>
          <a:ln>
            <a:noFill/>
          </a:ln>
        </p:spPr>
      </p:pic>
      <p:cxnSp>
        <p:nvCxnSpPr>
          <p:cNvPr id="453" name="Google Shape;453;p42"/>
          <p:cNvCxnSpPr>
            <a:stCxn id="439" idx="7"/>
          </p:cNvCxnSpPr>
          <p:nvPr/>
        </p:nvCxnSpPr>
        <p:spPr>
          <a:xfrm flipH="1" rot="10800000">
            <a:off x="5183566" y="1943110"/>
            <a:ext cx="302700" cy="307800"/>
          </a:xfrm>
          <a:prstGeom prst="straightConnector1">
            <a:avLst/>
          </a:prstGeom>
          <a:noFill/>
          <a:ln cap="flat" cmpd="sng" w="9525">
            <a:solidFill>
              <a:schemeClr val="dk2"/>
            </a:solidFill>
            <a:prstDash val="solid"/>
            <a:round/>
            <a:headEnd len="med" w="med" type="none"/>
            <a:tailEnd len="med" w="med" type="none"/>
          </a:ln>
        </p:spPr>
      </p:cxnSp>
      <p:pic>
        <p:nvPicPr>
          <p:cNvPr id="454" name="Google Shape;454;p42"/>
          <p:cNvPicPr preferRelativeResize="0"/>
          <p:nvPr/>
        </p:nvPicPr>
        <p:blipFill>
          <a:blip r:embed="rId7">
            <a:alphaModFix/>
          </a:blip>
          <a:stretch>
            <a:fillRect/>
          </a:stretch>
        </p:blipFill>
        <p:spPr>
          <a:xfrm>
            <a:off x="5540075" y="3446425"/>
            <a:ext cx="568675" cy="568675"/>
          </a:xfrm>
          <a:prstGeom prst="rect">
            <a:avLst/>
          </a:prstGeom>
          <a:noFill/>
          <a:ln>
            <a:noFill/>
          </a:ln>
        </p:spPr>
      </p:pic>
      <p:cxnSp>
        <p:nvCxnSpPr>
          <p:cNvPr id="455" name="Google Shape;455;p42"/>
          <p:cNvCxnSpPr>
            <a:stCxn id="439" idx="5"/>
            <a:endCxn id="449" idx="1"/>
          </p:cNvCxnSpPr>
          <p:nvPr/>
        </p:nvCxnSpPr>
        <p:spPr>
          <a:xfrm>
            <a:off x="5183566" y="3386240"/>
            <a:ext cx="239400" cy="344400"/>
          </a:xfrm>
          <a:prstGeom prst="straightConnector1">
            <a:avLst/>
          </a:prstGeom>
          <a:noFill/>
          <a:ln cap="flat" cmpd="sng" w="9525">
            <a:solidFill>
              <a:schemeClr val="dk2"/>
            </a:solidFill>
            <a:prstDash val="solid"/>
            <a:round/>
            <a:headEnd len="med" w="med" type="none"/>
            <a:tailEnd len="med" w="med" type="none"/>
          </a:ln>
        </p:spPr>
      </p:cxnSp>
      <p:pic>
        <p:nvPicPr>
          <p:cNvPr id="456" name="Google Shape;456;p42"/>
          <p:cNvPicPr preferRelativeResize="0"/>
          <p:nvPr/>
        </p:nvPicPr>
        <p:blipFill>
          <a:blip r:embed="rId8">
            <a:alphaModFix/>
          </a:blip>
          <a:stretch>
            <a:fillRect/>
          </a:stretch>
        </p:blipFill>
        <p:spPr>
          <a:xfrm>
            <a:off x="7046800" y="133350"/>
            <a:ext cx="897050" cy="673224"/>
          </a:xfrm>
          <a:prstGeom prst="rect">
            <a:avLst/>
          </a:prstGeom>
          <a:noFill/>
          <a:ln>
            <a:noFill/>
          </a:ln>
        </p:spPr>
      </p:pic>
      <p:pic>
        <p:nvPicPr>
          <p:cNvPr id="457" name="Google Shape;457;p42"/>
          <p:cNvPicPr preferRelativeResize="0"/>
          <p:nvPr/>
        </p:nvPicPr>
        <p:blipFill>
          <a:blip r:embed="rId9">
            <a:alphaModFix/>
          </a:blip>
          <a:stretch>
            <a:fillRect/>
          </a:stretch>
        </p:blipFill>
        <p:spPr>
          <a:xfrm>
            <a:off x="7943850" y="133350"/>
            <a:ext cx="581976" cy="581976"/>
          </a:xfrm>
          <a:prstGeom prst="rect">
            <a:avLst/>
          </a:prstGeom>
          <a:noFill/>
          <a:ln>
            <a:noFill/>
          </a:ln>
        </p:spPr>
      </p:pic>
      <p:pic>
        <p:nvPicPr>
          <p:cNvPr id="458" name="Google Shape;458;p42"/>
          <p:cNvPicPr preferRelativeResize="0"/>
          <p:nvPr/>
        </p:nvPicPr>
        <p:blipFill rotWithShape="1">
          <a:blip r:embed="rId10">
            <a:alphaModFix/>
          </a:blip>
          <a:srcRect b="0" l="28210" r="26960" t="0"/>
          <a:stretch/>
        </p:blipFill>
        <p:spPr>
          <a:xfrm>
            <a:off x="8467725" y="202650"/>
            <a:ext cx="353377" cy="443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43"/>
          <p:cNvGrpSpPr/>
          <p:nvPr/>
        </p:nvGrpSpPr>
        <p:grpSpPr>
          <a:xfrm>
            <a:off x="1504188" y="786377"/>
            <a:ext cx="5976407" cy="4244352"/>
            <a:chOff x="1504188" y="786377"/>
            <a:chExt cx="5976407" cy="4244352"/>
          </a:xfrm>
        </p:grpSpPr>
        <p:pic>
          <p:nvPicPr>
            <p:cNvPr id="464" name="Google Shape;464;p43"/>
            <p:cNvPicPr preferRelativeResize="0"/>
            <p:nvPr/>
          </p:nvPicPr>
          <p:blipFill rotWithShape="1">
            <a:blip r:embed="rId3">
              <a:alphaModFix/>
            </a:blip>
            <a:srcRect b="0" l="0" r="0" t="0"/>
            <a:stretch/>
          </p:blipFill>
          <p:spPr>
            <a:xfrm>
              <a:off x="1512690" y="807712"/>
              <a:ext cx="102029" cy="4223017"/>
            </a:xfrm>
            <a:prstGeom prst="rect">
              <a:avLst/>
            </a:prstGeom>
            <a:noFill/>
            <a:ln>
              <a:noFill/>
            </a:ln>
          </p:spPr>
        </p:pic>
        <p:pic>
          <p:nvPicPr>
            <p:cNvPr id="465" name="Google Shape;465;p43"/>
            <p:cNvPicPr preferRelativeResize="0"/>
            <p:nvPr/>
          </p:nvPicPr>
          <p:blipFill rotWithShape="1">
            <a:blip r:embed="rId3">
              <a:alphaModFix/>
            </a:blip>
            <a:srcRect b="0" l="0" r="0" t="0"/>
            <a:stretch/>
          </p:blipFill>
          <p:spPr>
            <a:xfrm>
              <a:off x="7378566" y="786377"/>
              <a:ext cx="102029" cy="4223017"/>
            </a:xfrm>
            <a:prstGeom prst="rect">
              <a:avLst/>
            </a:prstGeom>
            <a:noFill/>
            <a:ln>
              <a:noFill/>
            </a:ln>
          </p:spPr>
        </p:pic>
        <p:pic>
          <p:nvPicPr>
            <p:cNvPr id="466" name="Google Shape;466;p43"/>
            <p:cNvPicPr preferRelativeResize="0"/>
            <p:nvPr/>
          </p:nvPicPr>
          <p:blipFill rotWithShape="1">
            <a:blip r:embed="rId4">
              <a:alphaModFix/>
            </a:blip>
            <a:srcRect b="0" l="0" r="0" t="0"/>
            <a:stretch/>
          </p:blipFill>
          <p:spPr>
            <a:xfrm>
              <a:off x="1504188" y="2089340"/>
              <a:ext cx="5960364" cy="106616"/>
            </a:xfrm>
            <a:prstGeom prst="rect">
              <a:avLst/>
            </a:prstGeom>
            <a:noFill/>
            <a:ln>
              <a:noFill/>
            </a:ln>
          </p:spPr>
        </p:pic>
        <p:pic>
          <p:nvPicPr>
            <p:cNvPr id="467" name="Google Shape;467;p43"/>
            <p:cNvPicPr preferRelativeResize="0"/>
            <p:nvPr/>
          </p:nvPicPr>
          <p:blipFill rotWithShape="1">
            <a:blip r:embed="rId4">
              <a:alphaModFix/>
            </a:blip>
            <a:srcRect b="0" l="0" r="0" t="0"/>
            <a:stretch/>
          </p:blipFill>
          <p:spPr>
            <a:xfrm>
              <a:off x="1507236" y="3290252"/>
              <a:ext cx="5960364" cy="106616"/>
            </a:xfrm>
            <a:prstGeom prst="rect">
              <a:avLst/>
            </a:prstGeom>
            <a:noFill/>
            <a:ln>
              <a:noFill/>
            </a:ln>
          </p:spPr>
        </p:pic>
      </p:grpSp>
      <p:graphicFrame>
        <p:nvGraphicFramePr>
          <p:cNvPr id="468" name="Google Shape;468;p43"/>
          <p:cNvGraphicFramePr/>
          <p:nvPr/>
        </p:nvGraphicFramePr>
        <p:xfrm>
          <a:off x="1546860" y="796290"/>
          <a:ext cx="3000000" cy="3000000"/>
        </p:xfrm>
        <a:graphic>
          <a:graphicData uri="http://schemas.openxmlformats.org/drawingml/2006/table">
            <a:tbl>
              <a:tblPr bandRow="1" firstRow="1">
                <a:noFill/>
                <a:tableStyleId>{98CA63C3-BE87-4659-B86B-195282D5CDA3}</a:tableStyleId>
              </a:tblPr>
              <a:tblGrid>
                <a:gridCol w="5866125"/>
              </a:tblGrid>
              <a:tr h="1328425">
                <a:tc>
                  <a:txBody>
                    <a:bodyPr/>
                    <a:lstStyle/>
                    <a:p>
                      <a:pPr indent="0" lvl="0" marL="0" marR="2291715" rtl="0" algn="l">
                        <a:lnSpc>
                          <a:spcPct val="200199"/>
                        </a:lnSpc>
                        <a:spcBef>
                          <a:spcPts val="0"/>
                        </a:spcBef>
                        <a:spcAft>
                          <a:spcPts val="0"/>
                        </a:spcAft>
                        <a:buNone/>
                      </a:pPr>
                      <a:r>
                        <a:t/>
                      </a:r>
                      <a:endParaRPr b="1" sz="1200">
                        <a:solidFill>
                          <a:srgbClr val="12284A"/>
                        </a:solidFill>
                        <a:latin typeface="Arial"/>
                        <a:ea typeface="Arial"/>
                        <a:cs typeface="Arial"/>
                        <a:sym typeface="Arial"/>
                      </a:endParaRPr>
                    </a:p>
                    <a:p>
                      <a:pPr indent="0" lvl="0" marL="2296795" marR="2291715" rtl="0" algn="ctr">
                        <a:lnSpc>
                          <a:spcPct val="200199"/>
                        </a:lnSpc>
                        <a:spcBef>
                          <a:spcPts val="0"/>
                        </a:spcBef>
                        <a:spcAft>
                          <a:spcPts val="0"/>
                        </a:spcAft>
                        <a:buNone/>
                      </a:pPr>
                      <a:r>
                        <a:t/>
                      </a:r>
                      <a:endParaRPr sz="1200">
                        <a:solidFill>
                          <a:srgbClr val="12284A"/>
                        </a:solidFill>
                        <a:latin typeface="Arial"/>
                        <a:ea typeface="Arial"/>
                        <a:cs typeface="Arial"/>
                        <a:sym typeface="Arial"/>
                      </a:endParaRPr>
                    </a:p>
                  </a:txBody>
                  <a:tcPr marT="19675" marB="0" marR="0" marL="0">
                    <a:lnL cap="flat" cmpd="sng" w="38100">
                      <a:solidFill>
                        <a:srgbClr val="12284A"/>
                      </a:solidFill>
                      <a:prstDash val="solid"/>
                      <a:round/>
                      <a:headEnd len="sm" w="sm" type="none"/>
                      <a:tailEnd len="sm" w="sm" type="none"/>
                    </a:lnL>
                    <a:lnR cap="flat" cmpd="sng" w="38100">
                      <a:solidFill>
                        <a:srgbClr val="12284A"/>
                      </a:solidFill>
                      <a:prstDash val="solid"/>
                      <a:round/>
                      <a:headEnd len="sm" w="sm" type="none"/>
                      <a:tailEnd len="sm" w="sm" type="none"/>
                    </a:lnR>
                    <a:lnB cap="flat" cmpd="sng" w="28575">
                      <a:solidFill>
                        <a:srgbClr val="12284A"/>
                      </a:solidFill>
                      <a:prstDash val="solid"/>
                      <a:round/>
                      <a:headEnd len="sm" w="sm" type="none"/>
                      <a:tailEnd len="sm" w="sm" type="none"/>
                    </a:lnB>
                  </a:tcPr>
                </a:tc>
              </a:tr>
              <a:tr h="1200775">
                <a:tc>
                  <a:txBody>
                    <a:bodyPr/>
                    <a:lstStyle/>
                    <a:p>
                      <a:pPr indent="0" lvl="0" marL="0" marR="0" rtl="0" algn="l">
                        <a:lnSpc>
                          <a:spcPct val="100000"/>
                        </a:lnSpc>
                        <a:spcBef>
                          <a:spcPts val="0"/>
                        </a:spcBef>
                        <a:spcAft>
                          <a:spcPts val="0"/>
                        </a:spcAft>
                        <a:buNone/>
                      </a:pPr>
                      <a:r>
                        <a:t/>
                      </a:r>
                      <a:endParaRPr b="1" sz="1200" cap="none" strike="noStrike">
                        <a:latin typeface="Times New Roman"/>
                        <a:ea typeface="Times New Roman"/>
                        <a:cs typeface="Times New Roman"/>
                        <a:sym typeface="Times New Roman"/>
                      </a:endParaRPr>
                    </a:p>
                    <a:p>
                      <a:pPr indent="0" lvl="0" marL="0" marR="47625" rtl="0" algn="l">
                        <a:lnSpc>
                          <a:spcPct val="100000"/>
                        </a:lnSpc>
                        <a:spcBef>
                          <a:spcPts val="0"/>
                        </a:spcBef>
                        <a:spcAft>
                          <a:spcPts val="0"/>
                        </a:spcAft>
                        <a:buNone/>
                      </a:pPr>
                      <a:r>
                        <a:rPr b="1" lang="zh-TW" sz="1200">
                          <a:solidFill>
                            <a:srgbClr val="12284A"/>
                          </a:solidFill>
                          <a:latin typeface="Arial"/>
                          <a:ea typeface="Arial"/>
                          <a:cs typeface="Arial"/>
                          <a:sym typeface="Arial"/>
                        </a:rPr>
                        <a:t>                                           </a:t>
                      </a:r>
                      <a:r>
                        <a:rPr b="1" lang="zh-TW" sz="1200" u="sng" cap="none" strike="noStrike">
                          <a:solidFill>
                            <a:srgbClr val="12284A"/>
                          </a:solidFill>
                          <a:latin typeface="Arial"/>
                          <a:ea typeface="Arial"/>
                          <a:cs typeface="Arial"/>
                          <a:sym typeface="Arial"/>
                        </a:rPr>
                        <a:t>Functional Benefits</a:t>
                      </a:r>
                      <a:endParaRPr b="1" sz="1200" u="sng" cap="none" strike="noStrike">
                        <a:solidFill>
                          <a:srgbClr val="12284A"/>
                        </a:solidFill>
                        <a:latin typeface="Arial"/>
                        <a:ea typeface="Arial"/>
                        <a:cs typeface="Arial"/>
                        <a:sym typeface="Arial"/>
                      </a:endParaRPr>
                    </a:p>
                    <a:p>
                      <a:pPr indent="0" lvl="0" marL="0" marR="47625" rtl="0" algn="l">
                        <a:lnSpc>
                          <a:spcPct val="100000"/>
                        </a:lnSpc>
                        <a:spcBef>
                          <a:spcPts val="0"/>
                        </a:spcBef>
                        <a:spcAft>
                          <a:spcPts val="0"/>
                        </a:spcAft>
                        <a:buNone/>
                      </a:pPr>
                      <a:r>
                        <a:t/>
                      </a:r>
                      <a:endParaRPr b="1" sz="1200" u="sng">
                        <a:solidFill>
                          <a:srgbClr val="12284A"/>
                        </a:solidFill>
                        <a:latin typeface="Arial"/>
                        <a:ea typeface="Arial"/>
                        <a:cs typeface="Arial"/>
                        <a:sym typeface="Arial"/>
                      </a:endParaRPr>
                    </a:p>
                    <a:p>
                      <a:pPr indent="0" lvl="0" marL="0" marR="0" rtl="0" algn="l">
                        <a:lnSpc>
                          <a:spcPct val="100000"/>
                        </a:lnSpc>
                        <a:spcBef>
                          <a:spcPts val="60"/>
                        </a:spcBef>
                        <a:spcAft>
                          <a:spcPts val="0"/>
                        </a:spcAft>
                        <a:buNone/>
                      </a:pPr>
                      <a:r>
                        <a:t/>
                      </a:r>
                      <a:endParaRPr sz="1200" u="none" cap="none" strike="noStrike">
                        <a:latin typeface="Times New Roman"/>
                        <a:ea typeface="Times New Roman"/>
                        <a:cs typeface="Times New Roman"/>
                        <a:sym typeface="Times New Roman"/>
                      </a:endParaRPr>
                    </a:p>
                    <a:p>
                      <a:pPr indent="0" lvl="0" marL="0" marR="2249805" rtl="0" algn="l">
                        <a:lnSpc>
                          <a:spcPct val="100000"/>
                        </a:lnSpc>
                        <a:spcBef>
                          <a:spcPts val="0"/>
                        </a:spcBef>
                        <a:spcAft>
                          <a:spcPts val="0"/>
                        </a:spcAft>
                        <a:buNone/>
                      </a:pPr>
                      <a:r>
                        <a:t/>
                      </a:r>
                      <a:endParaRPr sz="1200" u="none" cap="none" strike="noStrike">
                        <a:latin typeface="Arial"/>
                        <a:ea typeface="Arial"/>
                        <a:cs typeface="Arial"/>
                        <a:sym typeface="Arial"/>
                      </a:endParaRPr>
                    </a:p>
                  </a:txBody>
                  <a:tcPr marT="47625" marB="0" marR="0" marL="0">
                    <a:lnL cap="flat" cmpd="sng" w="38100">
                      <a:solidFill>
                        <a:srgbClr val="12284A"/>
                      </a:solidFill>
                      <a:prstDash val="solid"/>
                      <a:round/>
                      <a:headEnd len="sm" w="sm" type="none"/>
                      <a:tailEnd len="sm" w="sm" type="none"/>
                    </a:lnL>
                    <a:lnR cap="flat" cmpd="sng" w="38100">
                      <a:solidFill>
                        <a:srgbClr val="12284A"/>
                      </a:solidFill>
                      <a:prstDash val="solid"/>
                      <a:round/>
                      <a:headEnd len="sm" w="sm" type="none"/>
                      <a:tailEnd len="sm" w="sm" type="none"/>
                    </a:lnR>
                    <a:lnT cap="flat" cmpd="sng" w="28575">
                      <a:solidFill>
                        <a:srgbClr val="12284A"/>
                      </a:solidFill>
                      <a:prstDash val="solid"/>
                      <a:round/>
                      <a:headEnd len="sm" w="sm" type="none"/>
                      <a:tailEnd len="sm" w="sm" type="none"/>
                    </a:lnT>
                    <a:lnB cap="flat" cmpd="sng" w="28575">
                      <a:solidFill>
                        <a:srgbClr val="12284A"/>
                      </a:solidFill>
                      <a:prstDash val="solid"/>
                      <a:round/>
                      <a:headEnd len="sm" w="sm" type="none"/>
                      <a:tailEnd len="sm" w="sm" type="none"/>
                    </a:lnB>
                  </a:tcPr>
                </a:tc>
              </a:tr>
              <a:tr h="1651000">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p>
                      <a:pPr indent="0" lvl="0" marL="24130" marR="0" rtl="0" algn="l">
                        <a:lnSpc>
                          <a:spcPct val="100000"/>
                        </a:lnSpc>
                        <a:spcBef>
                          <a:spcPts val="0"/>
                        </a:spcBef>
                        <a:spcAft>
                          <a:spcPts val="0"/>
                        </a:spcAft>
                        <a:buNone/>
                      </a:pPr>
                      <a:r>
                        <a:rPr b="1" lang="zh-TW" sz="1200">
                          <a:solidFill>
                            <a:srgbClr val="12284A"/>
                          </a:solidFill>
                          <a:latin typeface="Arial"/>
                          <a:ea typeface="Arial"/>
                          <a:cs typeface="Arial"/>
                          <a:sym typeface="Arial"/>
                        </a:rPr>
                        <a:t>                                           </a:t>
                      </a:r>
                      <a:r>
                        <a:rPr b="1" lang="zh-TW" sz="1200" u="sng" cap="none" strike="noStrike">
                          <a:solidFill>
                            <a:srgbClr val="12284A"/>
                          </a:solidFill>
                          <a:latin typeface="Arial"/>
                          <a:ea typeface="Arial"/>
                          <a:cs typeface="Arial"/>
                          <a:sym typeface="Arial"/>
                        </a:rPr>
                        <a:t>Attributes</a:t>
                      </a:r>
                      <a:endParaRPr b="1" sz="1200" u="sng" cap="none" strike="noStrike">
                        <a:solidFill>
                          <a:srgbClr val="12284A"/>
                        </a:solidFill>
                        <a:latin typeface="Arial"/>
                        <a:ea typeface="Arial"/>
                        <a:cs typeface="Arial"/>
                        <a:sym typeface="Arial"/>
                      </a:endParaRPr>
                    </a:p>
                    <a:p>
                      <a:pPr indent="0" lvl="0" marL="24130" marR="0" rtl="0" algn="l">
                        <a:lnSpc>
                          <a:spcPct val="100000"/>
                        </a:lnSpc>
                        <a:spcBef>
                          <a:spcPts val="0"/>
                        </a:spcBef>
                        <a:spcAft>
                          <a:spcPts val="0"/>
                        </a:spcAft>
                        <a:buNone/>
                      </a:pPr>
                      <a:r>
                        <a:t/>
                      </a:r>
                      <a:endParaRPr b="1" sz="1200" u="sng">
                        <a:solidFill>
                          <a:srgbClr val="12284A"/>
                        </a:solidFill>
                        <a:latin typeface="Arial"/>
                        <a:ea typeface="Arial"/>
                        <a:cs typeface="Arial"/>
                        <a:sym typeface="Arial"/>
                      </a:endParaRPr>
                    </a:p>
                    <a:p>
                      <a:pPr indent="0" lvl="0" marL="0" marR="0" rtl="0" algn="l">
                        <a:lnSpc>
                          <a:spcPct val="100000"/>
                        </a:lnSpc>
                        <a:spcBef>
                          <a:spcPts val="60"/>
                        </a:spcBef>
                        <a:spcAft>
                          <a:spcPts val="0"/>
                        </a:spcAft>
                        <a:buNone/>
                      </a:pPr>
                      <a:r>
                        <a:t/>
                      </a:r>
                      <a:endParaRPr sz="1200" u="none" cap="none" strike="noStrike">
                        <a:latin typeface="Times New Roman"/>
                        <a:ea typeface="Times New Roman"/>
                        <a:cs typeface="Times New Roman"/>
                        <a:sym typeface="Times New Roman"/>
                      </a:endParaRPr>
                    </a:p>
                    <a:p>
                      <a:pPr indent="0" lvl="0" marL="143510" marR="1226820" rtl="0" algn="l">
                        <a:lnSpc>
                          <a:spcPct val="100000"/>
                        </a:lnSpc>
                        <a:spcBef>
                          <a:spcPts val="0"/>
                        </a:spcBef>
                        <a:spcAft>
                          <a:spcPts val="0"/>
                        </a:spcAft>
                        <a:buNone/>
                      </a:pPr>
                      <a:r>
                        <a:t/>
                      </a:r>
                      <a:endParaRPr sz="1200" u="none" cap="none" strike="noStrike">
                        <a:latin typeface="Arial"/>
                        <a:ea typeface="Arial"/>
                        <a:cs typeface="Arial"/>
                        <a:sym typeface="Arial"/>
                      </a:endParaRPr>
                    </a:p>
                  </a:txBody>
                  <a:tcPr marT="109850" marB="0" marR="0" marL="0">
                    <a:lnL cap="flat" cmpd="sng" w="38100">
                      <a:solidFill>
                        <a:srgbClr val="12284A"/>
                      </a:solidFill>
                      <a:prstDash val="solid"/>
                      <a:round/>
                      <a:headEnd len="sm" w="sm" type="none"/>
                      <a:tailEnd len="sm" w="sm" type="none"/>
                    </a:lnL>
                    <a:lnR cap="flat" cmpd="sng" w="38100">
                      <a:solidFill>
                        <a:srgbClr val="12284A"/>
                      </a:solidFill>
                      <a:prstDash val="solid"/>
                      <a:round/>
                      <a:headEnd len="sm" w="sm" type="none"/>
                      <a:tailEnd len="sm" w="sm" type="none"/>
                    </a:lnR>
                    <a:lnT cap="flat" cmpd="sng" w="28575">
                      <a:solidFill>
                        <a:srgbClr val="12284A"/>
                      </a:solidFill>
                      <a:prstDash val="solid"/>
                      <a:round/>
                      <a:headEnd len="sm" w="sm" type="none"/>
                      <a:tailEnd len="sm" w="sm" type="none"/>
                    </a:lnT>
                  </a:tcPr>
                </a:tc>
              </a:tr>
            </a:tbl>
          </a:graphicData>
        </a:graphic>
      </p:graphicFrame>
      <p:sp>
        <p:nvSpPr>
          <p:cNvPr id="469" name="Google Shape;469;p43"/>
          <p:cNvSpPr txBox="1"/>
          <p:nvPr/>
        </p:nvSpPr>
        <p:spPr>
          <a:xfrm>
            <a:off x="3133400" y="1112350"/>
            <a:ext cx="2321700" cy="798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zh-TW" sz="1100">
                <a:solidFill>
                  <a:schemeClr val="dk1"/>
                </a:solidFill>
              </a:rPr>
              <a:t>Comfort food</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zh-TW" sz="1100">
                <a:solidFill>
                  <a:schemeClr val="dk1"/>
                </a:solidFill>
              </a:rPr>
              <a:t>Nostalgia</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zh-TW" sz="1100">
                <a:solidFill>
                  <a:schemeClr val="dk1"/>
                </a:solidFill>
              </a:rPr>
              <a:t>Simplicity and Ease</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zh-TW" sz="1100">
                <a:solidFill>
                  <a:schemeClr val="dk1"/>
                </a:solidFill>
              </a:rPr>
              <a:t>Calm and Relaxation</a:t>
            </a:r>
            <a:endParaRPr sz="11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470" name="Google Shape;470;p43"/>
          <p:cNvSpPr txBox="1"/>
          <p:nvPr/>
        </p:nvSpPr>
        <p:spPr>
          <a:xfrm>
            <a:off x="3323900" y="2571750"/>
            <a:ext cx="21789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endParaRPr>
          </a:p>
        </p:txBody>
      </p:sp>
      <p:sp>
        <p:nvSpPr>
          <p:cNvPr id="471" name="Google Shape;471;p43"/>
          <p:cNvSpPr txBox="1"/>
          <p:nvPr/>
        </p:nvSpPr>
        <p:spPr>
          <a:xfrm>
            <a:off x="3323900" y="712625"/>
            <a:ext cx="26670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200" u="sng">
                <a:solidFill>
                  <a:schemeClr val="dk1"/>
                </a:solidFill>
              </a:rPr>
              <a:t>Emotional Benefits</a:t>
            </a:r>
            <a:endParaRPr b="1" sz="1200" u="sng">
              <a:solidFill>
                <a:schemeClr val="dk1"/>
              </a:solidFill>
            </a:endParaRPr>
          </a:p>
        </p:txBody>
      </p:sp>
      <p:sp>
        <p:nvSpPr>
          <p:cNvPr id="472" name="Google Shape;472;p43"/>
          <p:cNvSpPr txBox="1"/>
          <p:nvPr/>
        </p:nvSpPr>
        <p:spPr>
          <a:xfrm>
            <a:off x="3158900" y="2571750"/>
            <a:ext cx="2667000" cy="687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zh-TW" sz="1100">
                <a:solidFill>
                  <a:schemeClr val="dk1"/>
                </a:solidFill>
              </a:rPr>
              <a:t>Convenient Meal Solutions</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zh-TW" sz="1100">
                <a:solidFill>
                  <a:schemeClr val="dk1"/>
                </a:solidFill>
              </a:rPr>
              <a:t>Reliable Quality and Taste</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zh-TW" sz="1100">
                <a:solidFill>
                  <a:schemeClr val="dk1"/>
                </a:solidFill>
              </a:rPr>
              <a:t>Established Pantry Staple</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473" name="Google Shape;473;p43"/>
          <p:cNvSpPr txBox="1"/>
          <p:nvPr/>
        </p:nvSpPr>
        <p:spPr>
          <a:xfrm>
            <a:off x="3323900" y="3927300"/>
            <a:ext cx="107100" cy="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endParaRPr>
          </a:p>
        </p:txBody>
      </p:sp>
      <p:sp>
        <p:nvSpPr>
          <p:cNvPr id="474" name="Google Shape;474;p43"/>
          <p:cNvSpPr txBox="1"/>
          <p:nvPr/>
        </p:nvSpPr>
        <p:spPr>
          <a:xfrm>
            <a:off x="3133400" y="3821475"/>
            <a:ext cx="3048000" cy="798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zh-TW" sz="1100">
                <a:solidFill>
                  <a:schemeClr val="dk1"/>
                </a:solidFill>
              </a:rPr>
              <a:t>Diverse Product Line</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zh-TW" sz="1100">
                <a:solidFill>
                  <a:schemeClr val="dk1"/>
                </a:solidFill>
              </a:rPr>
              <a:t>Widespread Availability in America</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zh-TW" sz="1100">
                <a:solidFill>
                  <a:schemeClr val="dk1"/>
                </a:solidFill>
              </a:rPr>
              <a:t>Healthy and Natural Ingredients</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zh-TW" sz="1100">
                <a:solidFill>
                  <a:schemeClr val="dk1"/>
                </a:solidFill>
              </a:rPr>
              <a:t>150 years of service</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475" name="Google Shape;475;p43"/>
          <p:cNvSpPr txBox="1"/>
          <p:nvPr/>
        </p:nvSpPr>
        <p:spPr>
          <a:xfrm>
            <a:off x="428125" y="231900"/>
            <a:ext cx="59661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2400">
                <a:solidFill>
                  <a:srgbClr val="E84A27"/>
                </a:solidFill>
                <a:latin typeface="Georgia"/>
                <a:ea typeface="Georgia"/>
                <a:cs typeface="Georgia"/>
                <a:sym typeface="Georgia"/>
              </a:rPr>
              <a:t>Brand Ladder</a:t>
            </a:r>
            <a:endParaRPr sz="24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476" name="Google Shape;476;p43"/>
          <p:cNvPicPr preferRelativeResize="0"/>
          <p:nvPr/>
        </p:nvPicPr>
        <p:blipFill>
          <a:blip r:embed="rId5">
            <a:alphaModFix/>
          </a:blip>
          <a:stretch>
            <a:fillRect/>
          </a:stretch>
        </p:blipFill>
        <p:spPr>
          <a:xfrm>
            <a:off x="7046800" y="133350"/>
            <a:ext cx="897050" cy="673224"/>
          </a:xfrm>
          <a:prstGeom prst="rect">
            <a:avLst/>
          </a:prstGeom>
          <a:noFill/>
          <a:ln>
            <a:noFill/>
          </a:ln>
        </p:spPr>
      </p:pic>
      <p:pic>
        <p:nvPicPr>
          <p:cNvPr id="477" name="Google Shape;477;p43"/>
          <p:cNvPicPr preferRelativeResize="0"/>
          <p:nvPr/>
        </p:nvPicPr>
        <p:blipFill>
          <a:blip r:embed="rId6">
            <a:alphaModFix/>
          </a:blip>
          <a:stretch>
            <a:fillRect/>
          </a:stretch>
        </p:blipFill>
        <p:spPr>
          <a:xfrm>
            <a:off x="7943850" y="133350"/>
            <a:ext cx="581976" cy="581976"/>
          </a:xfrm>
          <a:prstGeom prst="rect">
            <a:avLst/>
          </a:prstGeom>
          <a:noFill/>
          <a:ln>
            <a:noFill/>
          </a:ln>
        </p:spPr>
      </p:pic>
      <p:pic>
        <p:nvPicPr>
          <p:cNvPr id="478" name="Google Shape;478;p43"/>
          <p:cNvPicPr preferRelativeResize="0"/>
          <p:nvPr/>
        </p:nvPicPr>
        <p:blipFill rotWithShape="1">
          <a:blip r:embed="rId7">
            <a:alphaModFix/>
          </a:blip>
          <a:srcRect b="0" l="28210" r="26960" t="0"/>
          <a:stretch/>
        </p:blipFill>
        <p:spPr>
          <a:xfrm>
            <a:off x="8467725" y="202650"/>
            <a:ext cx="353377" cy="443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2" name="Shape 482"/>
        <p:cNvGrpSpPr/>
        <p:nvPr/>
      </p:nvGrpSpPr>
      <p:grpSpPr>
        <a:xfrm>
          <a:off x="0" y="0"/>
          <a:ext cx="0" cy="0"/>
          <a:chOff x="0" y="0"/>
          <a:chExt cx="0" cy="0"/>
        </a:xfrm>
      </p:grpSpPr>
      <p:sp>
        <p:nvSpPr>
          <p:cNvPr id="483" name="Google Shape;483;p44"/>
          <p:cNvSpPr/>
          <p:nvPr/>
        </p:nvSpPr>
        <p:spPr>
          <a:xfrm>
            <a:off x="0" y="0"/>
            <a:ext cx="9144000" cy="5143500"/>
          </a:xfrm>
          <a:custGeom>
            <a:rect b="b" l="l" r="r" t="t"/>
            <a:pathLst>
              <a:path extrusionOk="0" h="5143500" w="9144000">
                <a:moveTo>
                  <a:pt x="9144000" y="0"/>
                </a:moveTo>
                <a:lnTo>
                  <a:pt x="0" y="0"/>
                </a:lnTo>
                <a:lnTo>
                  <a:pt x="0" y="5143500"/>
                </a:lnTo>
                <a:lnTo>
                  <a:pt x="9144000" y="5143500"/>
                </a:lnTo>
                <a:lnTo>
                  <a:pt x="9144000" y="0"/>
                </a:lnTo>
                <a:close/>
              </a:path>
            </a:pathLst>
          </a:custGeom>
          <a:solidFill>
            <a:srgbClr val="E8482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4" name="Google Shape;484;p44"/>
          <p:cNvSpPr txBox="1"/>
          <p:nvPr/>
        </p:nvSpPr>
        <p:spPr>
          <a:xfrm>
            <a:off x="8115934" y="322092"/>
            <a:ext cx="260400" cy="671100"/>
          </a:xfrm>
          <a:prstGeom prst="rect">
            <a:avLst/>
          </a:prstGeom>
          <a:noFill/>
          <a:ln>
            <a:noFill/>
          </a:ln>
        </p:spPr>
        <p:txBody>
          <a:bodyPr anchorCtr="0" anchor="t" bIns="0" lIns="0" spcFirstLastPara="1" rIns="0" wrap="square" tIns="0">
            <a:spAutoFit/>
          </a:bodyPr>
          <a:lstStyle/>
          <a:p>
            <a:pPr indent="0" lvl="0" marL="0" rtl="0" algn="l">
              <a:lnSpc>
                <a:spcPct val="111249"/>
              </a:lnSpc>
              <a:spcBef>
                <a:spcPts val="0"/>
              </a:spcBef>
              <a:spcAft>
                <a:spcPts val="0"/>
              </a:spcAft>
              <a:buNone/>
            </a:pPr>
            <a:r>
              <a:rPr lang="zh-TW" sz="800">
                <a:solidFill>
                  <a:srgbClr val="12284A"/>
                </a:solidFill>
                <a:latin typeface="Arial"/>
                <a:ea typeface="Arial"/>
                <a:cs typeface="Arial"/>
                <a:sym typeface="Arial"/>
              </a:rPr>
              <a:t>CCClililieeennnttt</a:t>
            </a:r>
            <a:endParaRPr sz="800">
              <a:latin typeface="Arial"/>
              <a:ea typeface="Arial"/>
              <a:cs typeface="Arial"/>
              <a:sym typeface="Arial"/>
            </a:endParaRPr>
          </a:p>
          <a:p>
            <a:pPr indent="0" lvl="0" marL="16510" rtl="0" algn="l">
              <a:lnSpc>
                <a:spcPct val="100000"/>
              </a:lnSpc>
              <a:spcBef>
                <a:spcPts val="0"/>
              </a:spcBef>
              <a:spcAft>
                <a:spcPts val="0"/>
              </a:spcAft>
              <a:buNone/>
            </a:pPr>
            <a:r>
              <a:t/>
            </a:r>
            <a:endParaRPr sz="800">
              <a:latin typeface="Arial"/>
              <a:ea typeface="Arial"/>
              <a:cs typeface="Arial"/>
              <a:sym typeface="Arial"/>
            </a:endParaRPr>
          </a:p>
        </p:txBody>
      </p:sp>
      <p:sp>
        <p:nvSpPr>
          <p:cNvPr id="485" name="Google Shape;485;p44"/>
          <p:cNvSpPr/>
          <p:nvPr/>
        </p:nvSpPr>
        <p:spPr>
          <a:xfrm>
            <a:off x="761" y="5142737"/>
            <a:ext cx="9144000" cy="1905"/>
          </a:xfrm>
          <a:custGeom>
            <a:rect b="b" l="l" r="r" t="t"/>
            <a:pathLst>
              <a:path extrusionOk="0" h="1904" w="9144000">
                <a:moveTo>
                  <a:pt x="0" y="0"/>
                </a:moveTo>
                <a:lnTo>
                  <a:pt x="9144000" y="1587"/>
                </a:lnTo>
              </a:path>
              <a:path extrusionOk="0" h="1904" w="9144000">
                <a:moveTo>
                  <a:pt x="0" y="0"/>
                </a:moveTo>
                <a:lnTo>
                  <a:pt x="9144000" y="1587"/>
                </a:lnTo>
              </a:path>
            </a:pathLst>
          </a:custGeom>
          <a:noFill/>
          <a:ln cap="flat" cmpd="sng" w="47625">
            <a:solidFill>
              <a:srgbClr val="E8482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86" name="Google Shape;486;p44"/>
          <p:cNvPicPr preferRelativeResize="0"/>
          <p:nvPr/>
        </p:nvPicPr>
        <p:blipFill rotWithShape="1">
          <a:blip r:embed="rId3">
            <a:alphaModFix/>
          </a:blip>
          <a:srcRect b="0" l="0" r="0" t="0"/>
          <a:stretch/>
        </p:blipFill>
        <p:spPr>
          <a:xfrm>
            <a:off x="8598407" y="205740"/>
            <a:ext cx="316992" cy="457200"/>
          </a:xfrm>
          <a:prstGeom prst="rect">
            <a:avLst/>
          </a:prstGeom>
          <a:noFill/>
          <a:ln>
            <a:noFill/>
          </a:ln>
        </p:spPr>
      </p:pic>
      <p:sp>
        <p:nvSpPr>
          <p:cNvPr id="487" name="Google Shape;487;p44"/>
          <p:cNvSpPr/>
          <p:nvPr/>
        </p:nvSpPr>
        <p:spPr>
          <a:xfrm>
            <a:off x="761" y="5142737"/>
            <a:ext cx="9144000" cy="1905"/>
          </a:xfrm>
          <a:custGeom>
            <a:rect b="b" l="l" r="r" t="t"/>
            <a:pathLst>
              <a:path extrusionOk="0" h="1904" w="9144000">
                <a:moveTo>
                  <a:pt x="0" y="0"/>
                </a:moveTo>
                <a:lnTo>
                  <a:pt x="9144000" y="1587"/>
                </a:lnTo>
              </a:path>
            </a:pathLst>
          </a:custGeom>
          <a:noFill/>
          <a:ln cap="flat" cmpd="sng" w="47625">
            <a:solidFill>
              <a:srgbClr val="E8482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488" name="Google Shape;488;p44"/>
          <p:cNvGrpSpPr/>
          <p:nvPr/>
        </p:nvGrpSpPr>
        <p:grpSpPr>
          <a:xfrm>
            <a:off x="7395971" y="0"/>
            <a:ext cx="1748155" cy="929640"/>
            <a:chOff x="7395971" y="0"/>
            <a:chExt cx="1748155" cy="929640"/>
          </a:xfrm>
        </p:grpSpPr>
        <p:sp>
          <p:nvSpPr>
            <p:cNvPr id="489" name="Google Shape;489;p44"/>
            <p:cNvSpPr/>
            <p:nvPr/>
          </p:nvSpPr>
          <p:spPr>
            <a:xfrm>
              <a:off x="7395971" y="0"/>
              <a:ext cx="1748155" cy="929640"/>
            </a:xfrm>
            <a:custGeom>
              <a:rect b="b" l="l" r="r" t="t"/>
              <a:pathLst>
                <a:path extrusionOk="0" h="929640" w="1748154">
                  <a:moveTo>
                    <a:pt x="1748027" y="0"/>
                  </a:moveTo>
                  <a:lnTo>
                    <a:pt x="0" y="0"/>
                  </a:lnTo>
                  <a:lnTo>
                    <a:pt x="0" y="929639"/>
                  </a:lnTo>
                  <a:lnTo>
                    <a:pt x="1748027" y="929639"/>
                  </a:lnTo>
                  <a:lnTo>
                    <a:pt x="1748027" y="0"/>
                  </a:lnTo>
                  <a:close/>
                </a:path>
              </a:pathLst>
            </a:custGeom>
            <a:solidFill>
              <a:srgbClr val="E8482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90" name="Google Shape;490;p44"/>
            <p:cNvPicPr preferRelativeResize="0"/>
            <p:nvPr/>
          </p:nvPicPr>
          <p:blipFill rotWithShape="1">
            <a:blip r:embed="rId4">
              <a:alphaModFix/>
            </a:blip>
            <a:srcRect b="0" l="0" r="0" t="0"/>
            <a:stretch/>
          </p:blipFill>
          <p:spPr>
            <a:xfrm>
              <a:off x="8598407" y="205740"/>
              <a:ext cx="316992" cy="457200"/>
            </a:xfrm>
            <a:prstGeom prst="rect">
              <a:avLst/>
            </a:prstGeom>
            <a:noFill/>
            <a:ln>
              <a:noFill/>
            </a:ln>
          </p:spPr>
        </p:pic>
      </p:grpSp>
      <p:sp>
        <p:nvSpPr>
          <p:cNvPr id="491" name="Google Shape;491;p44"/>
          <p:cNvSpPr txBox="1"/>
          <p:nvPr>
            <p:ph type="title"/>
          </p:nvPr>
        </p:nvSpPr>
        <p:spPr>
          <a:xfrm>
            <a:off x="1994661" y="945895"/>
            <a:ext cx="5227955" cy="51371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zh-TW" sz="3200">
                <a:solidFill>
                  <a:srgbClr val="FFFFFF"/>
                </a:solidFill>
              </a:rPr>
              <a:t>POSITIONING STATEMENT</a:t>
            </a:r>
            <a:endParaRPr sz="3200"/>
          </a:p>
        </p:txBody>
      </p:sp>
      <p:sp>
        <p:nvSpPr>
          <p:cNvPr id="492" name="Google Shape;492;p44"/>
          <p:cNvSpPr txBox="1"/>
          <p:nvPr/>
        </p:nvSpPr>
        <p:spPr>
          <a:xfrm>
            <a:off x="749150" y="2099677"/>
            <a:ext cx="7719000" cy="1176600"/>
          </a:xfrm>
          <a:prstGeom prst="rect">
            <a:avLst/>
          </a:prstGeom>
          <a:noFill/>
          <a:ln>
            <a:noFill/>
          </a:ln>
        </p:spPr>
        <p:txBody>
          <a:bodyPr anchorCtr="0" anchor="t" bIns="0" lIns="0" spcFirstLastPara="1" rIns="0" wrap="square" tIns="12050">
            <a:spAutoFit/>
          </a:bodyPr>
          <a:lstStyle/>
          <a:p>
            <a:pPr indent="0" lvl="0" marL="0" rtl="0" algn="l">
              <a:lnSpc>
                <a:spcPct val="115000"/>
              </a:lnSpc>
              <a:spcBef>
                <a:spcPts val="800"/>
              </a:spcBef>
              <a:spcAft>
                <a:spcPts val="0"/>
              </a:spcAft>
              <a:buClr>
                <a:schemeClr val="dk1"/>
              </a:buClr>
              <a:buSzPts val="1100"/>
              <a:buFont typeface="Arial"/>
              <a:buNone/>
            </a:pPr>
            <a:r>
              <a:rPr lang="zh-TW" sz="1700">
                <a:solidFill>
                  <a:schemeClr val="lt1"/>
                </a:solidFill>
              </a:rPr>
              <a:t>Among modern, health-conscious families and individuals, Campbell’s is the brand of convenient and flavorful soups that delivers a comforting experience and a sense of well-being because it continuously invests in sustainable practices and partners with top nutrition experts to enhance product quality.</a:t>
            </a:r>
            <a:endParaRPr sz="1600">
              <a:solidFill>
                <a:schemeClr val="lt1"/>
              </a:solidFill>
              <a:latin typeface="Arial"/>
              <a:ea typeface="Arial"/>
              <a:cs typeface="Arial"/>
              <a:sym typeface="Arial"/>
            </a:endParaRPr>
          </a:p>
        </p:txBody>
      </p:sp>
      <p:sp>
        <p:nvSpPr>
          <p:cNvPr id="493" name="Google Shape;493;p44"/>
          <p:cNvSpPr txBox="1"/>
          <p:nvPr>
            <p:ph idx="12" type="sldNum"/>
          </p:nvPr>
        </p:nvSpPr>
        <p:spPr>
          <a:xfrm>
            <a:off x="8766047" y="4960030"/>
            <a:ext cx="202438" cy="139700"/>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zh-TW">
                <a:solidFill>
                  <a:srgbClr val="12284A"/>
                </a:solidFill>
              </a:rPr>
              <a:t>‹#›</a:t>
            </a:fld>
            <a:endParaRPr/>
          </a:p>
        </p:txBody>
      </p:sp>
      <p:pic>
        <p:nvPicPr>
          <p:cNvPr id="494" name="Google Shape;494;p44"/>
          <p:cNvPicPr preferRelativeResize="0"/>
          <p:nvPr/>
        </p:nvPicPr>
        <p:blipFill>
          <a:blip r:embed="rId5">
            <a:alphaModFix/>
          </a:blip>
          <a:stretch>
            <a:fillRect/>
          </a:stretch>
        </p:blipFill>
        <p:spPr>
          <a:xfrm>
            <a:off x="7046800" y="133350"/>
            <a:ext cx="897050" cy="673224"/>
          </a:xfrm>
          <a:prstGeom prst="rect">
            <a:avLst/>
          </a:prstGeom>
          <a:noFill/>
          <a:ln>
            <a:noFill/>
          </a:ln>
        </p:spPr>
      </p:pic>
      <p:pic>
        <p:nvPicPr>
          <p:cNvPr id="495" name="Google Shape;495;p44"/>
          <p:cNvPicPr preferRelativeResize="0"/>
          <p:nvPr/>
        </p:nvPicPr>
        <p:blipFill>
          <a:blip r:embed="rId6">
            <a:alphaModFix/>
          </a:blip>
          <a:stretch>
            <a:fillRect/>
          </a:stretch>
        </p:blipFill>
        <p:spPr>
          <a:xfrm>
            <a:off x="7943850" y="133350"/>
            <a:ext cx="581976" cy="581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5"/>
          <p:cNvSpPr txBox="1"/>
          <p:nvPr>
            <p:ph type="title"/>
          </p:nvPr>
        </p:nvSpPr>
        <p:spPr>
          <a:xfrm>
            <a:off x="628650" y="188182"/>
            <a:ext cx="7886700" cy="477000"/>
          </a:xfrm>
          <a:prstGeom prst="rect">
            <a:avLst/>
          </a:prstGeom>
          <a:noFill/>
          <a:ln>
            <a:noFill/>
          </a:ln>
        </p:spPr>
        <p:txBody>
          <a:bodyPr anchorCtr="0" anchor="ctr" bIns="34275" lIns="68575" spcFirstLastPara="1" rIns="68575" wrap="square" tIns="34275">
            <a:spAutoFit/>
          </a:bodyPr>
          <a:lstStyle/>
          <a:p>
            <a:pPr indent="0" lvl="0" marL="0" rtl="0" algn="l">
              <a:lnSpc>
                <a:spcPct val="100000"/>
              </a:lnSpc>
              <a:spcBef>
                <a:spcPts val="0"/>
              </a:spcBef>
              <a:spcAft>
                <a:spcPts val="0"/>
              </a:spcAft>
              <a:buClr>
                <a:schemeClr val="dk1"/>
              </a:buClr>
              <a:buFont typeface="Arial"/>
              <a:buNone/>
            </a:pPr>
            <a:r>
              <a:rPr b="1" lang="zh-TW" sz="2650">
                <a:solidFill>
                  <a:srgbClr val="E84A27"/>
                </a:solidFill>
                <a:latin typeface="Georgia"/>
                <a:ea typeface="Georgia"/>
                <a:cs typeface="Georgia"/>
                <a:sym typeface="Georgia"/>
              </a:rPr>
              <a:t>Target Customers</a:t>
            </a:r>
            <a:endParaRPr b="1" sz="2400">
              <a:solidFill>
                <a:srgbClr val="12284A"/>
              </a:solidFill>
              <a:latin typeface="Arial"/>
              <a:ea typeface="Arial"/>
              <a:cs typeface="Arial"/>
              <a:sym typeface="Arial"/>
            </a:endParaRPr>
          </a:p>
        </p:txBody>
      </p:sp>
      <p:grpSp>
        <p:nvGrpSpPr>
          <p:cNvPr id="501" name="Google Shape;501;p45"/>
          <p:cNvGrpSpPr/>
          <p:nvPr/>
        </p:nvGrpSpPr>
        <p:grpSpPr>
          <a:xfrm>
            <a:off x="5920930" y="832262"/>
            <a:ext cx="2639015" cy="4097409"/>
            <a:chOff x="6347275" y="1369496"/>
            <a:chExt cx="2248841" cy="5228955"/>
          </a:xfrm>
        </p:grpSpPr>
        <p:sp>
          <p:nvSpPr>
            <p:cNvPr id="502" name="Google Shape;502;p45"/>
            <p:cNvSpPr/>
            <p:nvPr/>
          </p:nvSpPr>
          <p:spPr>
            <a:xfrm>
              <a:off x="6347275" y="1369496"/>
              <a:ext cx="2248841" cy="868495"/>
            </a:xfrm>
            <a:custGeom>
              <a:rect b="b" l="l" r="r" t="t"/>
              <a:pathLst>
                <a:path extrusionOk="0" h="868495" w="2243233">
                  <a:moveTo>
                    <a:pt x="546" y="0"/>
                  </a:moveTo>
                  <a:lnTo>
                    <a:pt x="2243233" y="0"/>
                  </a:lnTo>
                  <a:lnTo>
                    <a:pt x="2243233" y="868495"/>
                  </a:lnTo>
                  <a:lnTo>
                    <a:pt x="0" y="868495"/>
                  </a:lnTo>
                  <a:close/>
                </a:path>
              </a:pathLst>
            </a:custGeom>
            <a:solidFill>
              <a:schemeClr val="dk2"/>
            </a:solidFill>
            <a:ln>
              <a:noFill/>
            </a:ln>
          </p:spPr>
          <p:txBody>
            <a:bodyPr anchorCtr="0" anchor="ctr" bIns="34275" lIns="68575" spcFirstLastPara="1" rIns="68575" wrap="square" tIns="34275">
              <a:noAutofit/>
            </a:bodyPr>
            <a:lstStyle/>
            <a:p>
              <a:pPr indent="0" lvl="0" marL="0" rtl="0" algn="ctr">
                <a:spcBef>
                  <a:spcPts val="0"/>
                </a:spcBef>
                <a:spcAft>
                  <a:spcPts val="0"/>
                </a:spcAft>
                <a:buSzPts val="1100"/>
                <a:buNone/>
              </a:pPr>
              <a:r>
                <a:rPr b="1" lang="zh-TW" sz="2100">
                  <a:solidFill>
                    <a:schemeClr val="lt1"/>
                  </a:solidFill>
                  <a:latin typeface="Calibri"/>
                  <a:ea typeface="Calibri"/>
                  <a:cs typeface="Calibri"/>
                  <a:sym typeface="Calibri"/>
                </a:rPr>
                <a:t>Psychographic</a:t>
              </a:r>
              <a:endParaRPr b="1" sz="2100">
                <a:solidFill>
                  <a:schemeClr val="lt1"/>
                </a:solidFill>
                <a:latin typeface="Calibri"/>
                <a:ea typeface="Calibri"/>
                <a:cs typeface="Calibri"/>
                <a:sym typeface="Calibri"/>
              </a:endParaRPr>
            </a:p>
          </p:txBody>
        </p:sp>
        <p:sp>
          <p:nvSpPr>
            <p:cNvPr id="503" name="Google Shape;503;p45"/>
            <p:cNvSpPr/>
            <p:nvPr/>
          </p:nvSpPr>
          <p:spPr>
            <a:xfrm>
              <a:off x="6347275" y="2549093"/>
              <a:ext cx="2248841" cy="4049358"/>
            </a:xfrm>
            <a:custGeom>
              <a:rect b="b" l="l" r="r" t="t"/>
              <a:pathLst>
                <a:path extrusionOk="0" h="868495" w="2243233">
                  <a:moveTo>
                    <a:pt x="546" y="0"/>
                  </a:moveTo>
                  <a:lnTo>
                    <a:pt x="2243233" y="0"/>
                  </a:lnTo>
                  <a:lnTo>
                    <a:pt x="2243233" y="868495"/>
                  </a:lnTo>
                  <a:lnTo>
                    <a:pt x="0" y="868495"/>
                  </a:lnTo>
                  <a:close/>
                </a:path>
              </a:pathLst>
            </a:custGeom>
            <a:noFill/>
            <a:ln cap="flat" cmpd="sng" w="1905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4" name="Google Shape;504;p45"/>
            <p:cNvSpPr txBox="1"/>
            <p:nvPr/>
          </p:nvSpPr>
          <p:spPr>
            <a:xfrm>
              <a:off x="6493223" y="2623883"/>
              <a:ext cx="2008800" cy="1817100"/>
            </a:xfrm>
            <a:prstGeom prst="rect">
              <a:avLst/>
            </a:prstGeom>
            <a:noFill/>
            <a:ln>
              <a:noFill/>
            </a:ln>
          </p:spPr>
          <p:txBody>
            <a:bodyPr anchorCtr="0" anchor="t" bIns="34275" lIns="0" spcFirstLastPara="1" rIns="0" wrap="square" tIns="34275">
              <a:spAutoFit/>
            </a:bodyPr>
            <a:lstStyle/>
            <a:p>
              <a:pPr indent="0" lvl="0" marL="0" rtl="0" algn="l">
                <a:spcBef>
                  <a:spcPts val="0"/>
                </a:spcBef>
                <a:spcAft>
                  <a:spcPts val="0"/>
                </a:spcAft>
                <a:buNone/>
              </a:pPr>
              <a:r>
                <a:rPr b="1" lang="zh-TW" sz="1100">
                  <a:solidFill>
                    <a:schemeClr val="dk1"/>
                  </a:solidFill>
                </a:rPr>
                <a:t>Campbell’s customers often value health and wellness, convenience, and a sense of tradition. </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lang="zh-TW" sz="1100">
                  <a:solidFill>
                    <a:schemeClr val="dk1"/>
                  </a:solidFill>
                </a:rPr>
                <a:t>Many look for organic, low-sodium options, quick meal solutions, and have an emotional connection to Campbell’s as a comforting brand.</a:t>
              </a:r>
              <a:endParaRPr b="1" sz="1100">
                <a:solidFill>
                  <a:schemeClr val="dk1"/>
                </a:solidFill>
              </a:endParaRPr>
            </a:p>
          </p:txBody>
        </p:sp>
      </p:grpSp>
      <p:pic>
        <p:nvPicPr>
          <p:cNvPr id="505" name="Google Shape;505;p45"/>
          <p:cNvPicPr preferRelativeResize="0"/>
          <p:nvPr/>
        </p:nvPicPr>
        <p:blipFill>
          <a:blip r:embed="rId3">
            <a:alphaModFix/>
          </a:blip>
          <a:stretch>
            <a:fillRect/>
          </a:stretch>
        </p:blipFill>
        <p:spPr>
          <a:xfrm>
            <a:off x="7199200" y="-19050"/>
            <a:ext cx="897050" cy="673224"/>
          </a:xfrm>
          <a:prstGeom prst="rect">
            <a:avLst/>
          </a:prstGeom>
          <a:noFill/>
          <a:ln>
            <a:noFill/>
          </a:ln>
        </p:spPr>
      </p:pic>
      <p:pic>
        <p:nvPicPr>
          <p:cNvPr id="506" name="Google Shape;506;p45"/>
          <p:cNvPicPr preferRelativeResize="0"/>
          <p:nvPr/>
        </p:nvPicPr>
        <p:blipFill>
          <a:blip r:embed="rId4">
            <a:alphaModFix/>
          </a:blip>
          <a:stretch>
            <a:fillRect/>
          </a:stretch>
        </p:blipFill>
        <p:spPr>
          <a:xfrm>
            <a:off x="8096250" y="-19050"/>
            <a:ext cx="581976" cy="581976"/>
          </a:xfrm>
          <a:prstGeom prst="rect">
            <a:avLst/>
          </a:prstGeom>
          <a:noFill/>
          <a:ln>
            <a:noFill/>
          </a:ln>
        </p:spPr>
      </p:pic>
      <p:pic>
        <p:nvPicPr>
          <p:cNvPr id="507" name="Google Shape;507;p45"/>
          <p:cNvPicPr preferRelativeResize="0"/>
          <p:nvPr/>
        </p:nvPicPr>
        <p:blipFill rotWithShape="1">
          <a:blip r:embed="rId5">
            <a:alphaModFix/>
          </a:blip>
          <a:srcRect b="0" l="28210" r="26960" t="0"/>
          <a:stretch/>
        </p:blipFill>
        <p:spPr>
          <a:xfrm>
            <a:off x="8608775" y="50250"/>
            <a:ext cx="353377" cy="443376"/>
          </a:xfrm>
          <a:prstGeom prst="rect">
            <a:avLst/>
          </a:prstGeom>
          <a:noFill/>
          <a:ln>
            <a:noFill/>
          </a:ln>
        </p:spPr>
      </p:pic>
      <p:grpSp>
        <p:nvGrpSpPr>
          <p:cNvPr id="508" name="Google Shape;508;p45"/>
          <p:cNvGrpSpPr/>
          <p:nvPr/>
        </p:nvGrpSpPr>
        <p:grpSpPr>
          <a:xfrm>
            <a:off x="3215830" y="832339"/>
            <a:ext cx="2639015" cy="4100024"/>
            <a:chOff x="6347275" y="1369496"/>
            <a:chExt cx="2248841" cy="5228955"/>
          </a:xfrm>
        </p:grpSpPr>
        <p:sp>
          <p:nvSpPr>
            <p:cNvPr id="509" name="Google Shape;509;p45"/>
            <p:cNvSpPr/>
            <p:nvPr/>
          </p:nvSpPr>
          <p:spPr>
            <a:xfrm>
              <a:off x="6347275" y="1369496"/>
              <a:ext cx="2248841" cy="868495"/>
            </a:xfrm>
            <a:custGeom>
              <a:rect b="b" l="l" r="r" t="t"/>
              <a:pathLst>
                <a:path extrusionOk="0" h="868495" w="2243233">
                  <a:moveTo>
                    <a:pt x="546" y="0"/>
                  </a:moveTo>
                  <a:lnTo>
                    <a:pt x="2243233" y="0"/>
                  </a:lnTo>
                  <a:lnTo>
                    <a:pt x="2243233" y="868495"/>
                  </a:lnTo>
                  <a:lnTo>
                    <a:pt x="0" y="868495"/>
                  </a:lnTo>
                  <a:close/>
                </a:path>
              </a:pathLst>
            </a:custGeom>
            <a:solidFill>
              <a:schemeClr val="dk2"/>
            </a:solidFill>
            <a:ln>
              <a:noFill/>
            </a:ln>
          </p:spPr>
          <p:txBody>
            <a:bodyPr anchorCtr="0" anchor="ctr" bIns="34275" lIns="68575" spcFirstLastPara="1" rIns="68575" wrap="square" tIns="34275">
              <a:noAutofit/>
            </a:bodyPr>
            <a:lstStyle/>
            <a:p>
              <a:pPr indent="0" lvl="0" marL="0" rtl="0" algn="ctr">
                <a:spcBef>
                  <a:spcPts val="0"/>
                </a:spcBef>
                <a:spcAft>
                  <a:spcPts val="0"/>
                </a:spcAft>
                <a:buSzPts val="1100"/>
                <a:buNone/>
              </a:pPr>
              <a:r>
                <a:rPr b="1" lang="zh-TW" sz="2100">
                  <a:solidFill>
                    <a:schemeClr val="lt1"/>
                  </a:solidFill>
                  <a:latin typeface="Calibri"/>
                  <a:ea typeface="Calibri"/>
                  <a:cs typeface="Calibri"/>
                  <a:sym typeface="Calibri"/>
                </a:rPr>
                <a:t>Geographic</a:t>
              </a:r>
              <a:endParaRPr b="1" sz="2100">
                <a:solidFill>
                  <a:schemeClr val="lt1"/>
                </a:solidFill>
                <a:latin typeface="Calibri"/>
                <a:ea typeface="Calibri"/>
                <a:cs typeface="Calibri"/>
                <a:sym typeface="Calibri"/>
              </a:endParaRPr>
            </a:p>
          </p:txBody>
        </p:sp>
        <p:sp>
          <p:nvSpPr>
            <p:cNvPr id="510" name="Google Shape;510;p45"/>
            <p:cNvSpPr/>
            <p:nvPr/>
          </p:nvSpPr>
          <p:spPr>
            <a:xfrm>
              <a:off x="6347275" y="2549093"/>
              <a:ext cx="2248841" cy="4049358"/>
            </a:xfrm>
            <a:custGeom>
              <a:rect b="b" l="l" r="r" t="t"/>
              <a:pathLst>
                <a:path extrusionOk="0" h="868495" w="2243233">
                  <a:moveTo>
                    <a:pt x="546" y="0"/>
                  </a:moveTo>
                  <a:lnTo>
                    <a:pt x="2243233" y="0"/>
                  </a:lnTo>
                  <a:lnTo>
                    <a:pt x="2243233" y="868495"/>
                  </a:lnTo>
                  <a:lnTo>
                    <a:pt x="0" y="868495"/>
                  </a:lnTo>
                  <a:close/>
                </a:path>
              </a:pathLst>
            </a:custGeom>
            <a:noFill/>
            <a:ln cap="flat" cmpd="sng" w="1905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1" name="Google Shape;511;p45"/>
            <p:cNvSpPr txBox="1"/>
            <p:nvPr/>
          </p:nvSpPr>
          <p:spPr>
            <a:xfrm>
              <a:off x="6485106" y="2623878"/>
              <a:ext cx="1991100" cy="1815900"/>
            </a:xfrm>
            <a:prstGeom prst="rect">
              <a:avLst/>
            </a:prstGeom>
            <a:noFill/>
            <a:ln>
              <a:noFill/>
            </a:ln>
          </p:spPr>
          <p:txBody>
            <a:bodyPr anchorCtr="0" anchor="t" bIns="34275" lIns="0" spcFirstLastPara="1" rIns="0" wrap="square" tIns="34275">
              <a:spAutoFit/>
            </a:bodyPr>
            <a:lstStyle/>
            <a:p>
              <a:pPr indent="0" lvl="0" marL="0" rtl="0" algn="l">
                <a:spcBef>
                  <a:spcPts val="0"/>
                </a:spcBef>
                <a:spcAft>
                  <a:spcPts val="0"/>
                </a:spcAft>
                <a:buNone/>
              </a:pPr>
              <a:r>
                <a:rPr b="1" lang="zh-TW" sz="1100">
                  <a:solidFill>
                    <a:schemeClr val="dk1"/>
                  </a:solidFill>
                </a:rPr>
                <a:t>Campbell’s products are </a:t>
              </a:r>
              <a:r>
                <a:rPr b="1" lang="zh-TW" sz="1100" u="sng">
                  <a:solidFill>
                    <a:schemeClr val="dk1"/>
                  </a:solidFill>
                </a:rPr>
                <a:t>widely available across North America</a:t>
              </a:r>
              <a:r>
                <a:rPr b="1" lang="zh-TW" sz="1100">
                  <a:solidFill>
                    <a:schemeClr val="dk1"/>
                  </a:solidFill>
                </a:rPr>
                <a:t>, especially in the U.S. and Canada.</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b="1" lang="zh-TW" sz="1100">
                  <a:solidFill>
                    <a:schemeClr val="dk1"/>
                  </a:solidFill>
                </a:rPr>
                <a:t>The brand adapts regionally by offering items like Clam Chowder in the Northeast and spicier flavors in the Southwest.</a:t>
              </a:r>
              <a:endParaRPr b="1" sz="1100">
                <a:solidFill>
                  <a:schemeClr val="dk1"/>
                </a:solidFill>
              </a:endParaRPr>
            </a:p>
          </p:txBody>
        </p:sp>
      </p:grpSp>
      <p:grpSp>
        <p:nvGrpSpPr>
          <p:cNvPr id="512" name="Google Shape;512;p45"/>
          <p:cNvGrpSpPr/>
          <p:nvPr/>
        </p:nvGrpSpPr>
        <p:grpSpPr>
          <a:xfrm>
            <a:off x="510730" y="832339"/>
            <a:ext cx="2639015" cy="4100024"/>
            <a:chOff x="6347275" y="1369496"/>
            <a:chExt cx="2248841" cy="5228955"/>
          </a:xfrm>
        </p:grpSpPr>
        <p:sp>
          <p:nvSpPr>
            <p:cNvPr id="513" name="Google Shape;513;p45"/>
            <p:cNvSpPr/>
            <p:nvPr/>
          </p:nvSpPr>
          <p:spPr>
            <a:xfrm>
              <a:off x="6347275" y="1369496"/>
              <a:ext cx="2248841" cy="868495"/>
            </a:xfrm>
            <a:custGeom>
              <a:rect b="b" l="l" r="r" t="t"/>
              <a:pathLst>
                <a:path extrusionOk="0" h="868495" w="2243233">
                  <a:moveTo>
                    <a:pt x="546" y="0"/>
                  </a:moveTo>
                  <a:lnTo>
                    <a:pt x="2243233" y="0"/>
                  </a:lnTo>
                  <a:lnTo>
                    <a:pt x="2243233" y="868495"/>
                  </a:lnTo>
                  <a:lnTo>
                    <a:pt x="0" y="868495"/>
                  </a:lnTo>
                  <a:close/>
                </a:path>
              </a:pathLst>
            </a:custGeom>
            <a:solidFill>
              <a:schemeClr val="dk2"/>
            </a:solidFill>
            <a:ln>
              <a:noFill/>
            </a:ln>
          </p:spPr>
          <p:txBody>
            <a:bodyPr anchorCtr="0" anchor="ctr" bIns="34275" lIns="68575" spcFirstLastPara="1" rIns="68575" wrap="square" tIns="34275">
              <a:noAutofit/>
            </a:bodyPr>
            <a:lstStyle/>
            <a:p>
              <a:pPr indent="0" lvl="0" marL="0" rtl="0" algn="ctr">
                <a:spcBef>
                  <a:spcPts val="0"/>
                </a:spcBef>
                <a:spcAft>
                  <a:spcPts val="0"/>
                </a:spcAft>
                <a:buSzPts val="1100"/>
                <a:buNone/>
              </a:pPr>
              <a:r>
                <a:rPr b="1" lang="zh-TW" sz="2100">
                  <a:solidFill>
                    <a:schemeClr val="lt1"/>
                  </a:solidFill>
                  <a:latin typeface="Calibri"/>
                  <a:ea typeface="Calibri"/>
                  <a:cs typeface="Calibri"/>
                  <a:sym typeface="Calibri"/>
                </a:rPr>
                <a:t>Demographic </a:t>
              </a:r>
              <a:endParaRPr b="1" sz="2100">
                <a:solidFill>
                  <a:schemeClr val="lt1"/>
                </a:solidFill>
                <a:latin typeface="Calibri"/>
                <a:ea typeface="Calibri"/>
                <a:cs typeface="Calibri"/>
                <a:sym typeface="Calibri"/>
              </a:endParaRPr>
            </a:p>
          </p:txBody>
        </p:sp>
        <p:sp>
          <p:nvSpPr>
            <p:cNvPr id="514" name="Google Shape;514;p45"/>
            <p:cNvSpPr/>
            <p:nvPr/>
          </p:nvSpPr>
          <p:spPr>
            <a:xfrm>
              <a:off x="6347275" y="2549093"/>
              <a:ext cx="2248841" cy="4049358"/>
            </a:xfrm>
            <a:custGeom>
              <a:rect b="b" l="l" r="r" t="t"/>
              <a:pathLst>
                <a:path extrusionOk="0" h="868495" w="2243233">
                  <a:moveTo>
                    <a:pt x="546" y="0"/>
                  </a:moveTo>
                  <a:lnTo>
                    <a:pt x="2243233" y="0"/>
                  </a:lnTo>
                  <a:lnTo>
                    <a:pt x="2243233" y="868495"/>
                  </a:lnTo>
                  <a:lnTo>
                    <a:pt x="0" y="868495"/>
                  </a:lnTo>
                  <a:close/>
                </a:path>
              </a:pathLst>
            </a:custGeom>
            <a:noFill/>
            <a:ln cap="flat" cmpd="sng" w="1905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5" name="Google Shape;515;p45"/>
            <p:cNvSpPr txBox="1"/>
            <p:nvPr/>
          </p:nvSpPr>
          <p:spPr>
            <a:xfrm>
              <a:off x="6501531" y="2643965"/>
              <a:ext cx="1984500" cy="3035700"/>
            </a:xfrm>
            <a:prstGeom prst="rect">
              <a:avLst/>
            </a:prstGeom>
            <a:noFill/>
            <a:ln>
              <a:noFill/>
            </a:ln>
          </p:spPr>
          <p:txBody>
            <a:bodyPr anchorCtr="0" anchor="t" bIns="34275" lIns="0" spcFirstLastPara="1" rIns="0" wrap="square" tIns="34275">
              <a:spAutoFit/>
            </a:bodyPr>
            <a:lstStyle/>
            <a:p>
              <a:pPr indent="0" lvl="0" marL="0" rtl="0" algn="l">
                <a:lnSpc>
                  <a:spcPct val="115000"/>
                </a:lnSpc>
                <a:spcBef>
                  <a:spcPts val="0"/>
                </a:spcBef>
                <a:spcAft>
                  <a:spcPts val="0"/>
                </a:spcAft>
                <a:buNone/>
              </a:pPr>
              <a:r>
                <a:rPr b="1" lang="zh-TW" sz="1100">
                  <a:solidFill>
                    <a:schemeClr val="dk1"/>
                  </a:solidFill>
                </a:rPr>
                <a:t>Campbell’s current target market includes a wide range of demographics. Primarily, they focus on </a:t>
              </a:r>
              <a:r>
                <a:rPr b="1" lang="zh-TW" sz="1100" u="sng">
                  <a:solidFill>
                    <a:schemeClr val="dk1"/>
                  </a:solidFill>
                </a:rPr>
                <a:t>middle-aged adults, ages 35 to 54</a:t>
              </a:r>
              <a:r>
                <a:rPr b="1" lang="zh-TW" sz="1100">
                  <a:solidFill>
                    <a:schemeClr val="dk1"/>
                  </a:solidFill>
                </a:rPr>
                <a:t>, who have traditionally been loyal customers of Campbell’s soups and meals. However, Campbell is also working to </a:t>
              </a:r>
              <a:r>
                <a:rPr b="1" lang="zh-TW" sz="1100" u="sng">
                  <a:solidFill>
                    <a:schemeClr val="dk1"/>
                  </a:solidFill>
                </a:rPr>
                <a:t>attract younger customers aged 18 to 34 who are more health-conscious and seek convenient, nutritious options.</a:t>
              </a:r>
              <a:endParaRPr b="1" sz="1100">
                <a:solidFill>
                  <a:schemeClr val="dk1"/>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6"/>
          <p:cNvSpPr txBox="1"/>
          <p:nvPr/>
        </p:nvSpPr>
        <p:spPr>
          <a:xfrm>
            <a:off x="95225" y="0"/>
            <a:ext cx="5195100" cy="5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zh-TW" sz="2650">
                <a:solidFill>
                  <a:srgbClr val="E84A27"/>
                </a:solidFill>
                <a:latin typeface="Georgia"/>
                <a:ea typeface="Georgia"/>
                <a:cs typeface="Georgia"/>
                <a:sym typeface="Georgia"/>
              </a:rPr>
              <a:t>Marketing Mix</a:t>
            </a:r>
            <a:endParaRPr sz="1600"/>
          </a:p>
        </p:txBody>
      </p:sp>
      <p:grpSp>
        <p:nvGrpSpPr>
          <p:cNvPr id="521" name="Google Shape;521;p46"/>
          <p:cNvGrpSpPr/>
          <p:nvPr/>
        </p:nvGrpSpPr>
        <p:grpSpPr>
          <a:xfrm>
            <a:off x="-3" y="2571750"/>
            <a:ext cx="8948283" cy="1243349"/>
            <a:chOff x="1593000" y="2240364"/>
            <a:chExt cx="5957975" cy="725704"/>
          </a:xfrm>
        </p:grpSpPr>
        <p:sp>
          <p:nvSpPr>
            <p:cNvPr id="522" name="Google Shape;522;p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6"/>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2450">
                  <a:solidFill>
                    <a:srgbClr val="FF9900"/>
                  </a:solidFill>
                  <a:latin typeface="Times New Roman"/>
                  <a:ea typeface="Times New Roman"/>
                  <a:cs typeface="Times New Roman"/>
                  <a:sym typeface="Times New Roman"/>
                </a:rPr>
                <a:t>P</a:t>
              </a:r>
              <a:r>
                <a:rPr b="1" lang="zh-TW" sz="2450">
                  <a:solidFill>
                    <a:srgbClr val="FF9900"/>
                  </a:solidFill>
                  <a:latin typeface="Times New Roman"/>
                  <a:ea typeface="Times New Roman"/>
                  <a:cs typeface="Times New Roman"/>
                  <a:sym typeface="Times New Roman"/>
                </a:rPr>
                <a:t>lace</a:t>
              </a:r>
              <a:endParaRPr sz="2450">
                <a:solidFill>
                  <a:srgbClr val="FF9900"/>
                </a:solidFill>
                <a:latin typeface="Times New Roman"/>
                <a:ea typeface="Times New Roman"/>
                <a:cs typeface="Times New Roman"/>
                <a:sym typeface="Times New Roman"/>
              </a:endParaRPr>
            </a:p>
          </p:txBody>
        </p:sp>
        <p:sp>
          <p:nvSpPr>
            <p:cNvPr id="526" name="Google Shape;526;p46"/>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600">
                  <a:solidFill>
                    <a:srgbClr val="FFFFFF"/>
                  </a:solidFill>
                  <a:latin typeface="Times New Roman"/>
                  <a:ea typeface="Times New Roman"/>
                  <a:cs typeface="Times New Roman"/>
                  <a:sym typeface="Times New Roman"/>
                </a:rPr>
                <a:t>03</a:t>
              </a:r>
              <a:endParaRPr b="1" sz="2600">
                <a:solidFill>
                  <a:srgbClr val="FFFFFF"/>
                </a:solidFill>
                <a:latin typeface="Times New Roman"/>
                <a:ea typeface="Times New Roman"/>
                <a:cs typeface="Times New Roman"/>
                <a:sym typeface="Times New Roman"/>
              </a:endParaRPr>
            </a:p>
          </p:txBody>
        </p:sp>
        <p:sp>
          <p:nvSpPr>
            <p:cNvPr id="528" name="Google Shape;528;p46"/>
            <p:cNvSpPr/>
            <p:nvPr/>
          </p:nvSpPr>
          <p:spPr>
            <a:xfrm>
              <a:off x="4394503" y="2240364"/>
              <a:ext cx="3126600" cy="6591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15000"/>
                </a:lnSpc>
                <a:spcBef>
                  <a:spcPts val="0"/>
                </a:spcBef>
                <a:spcAft>
                  <a:spcPts val="0"/>
                </a:spcAft>
                <a:buClr>
                  <a:srgbClr val="A7291E"/>
                </a:buClr>
                <a:buSzPts val="1100"/>
                <a:buChar char="●"/>
              </a:pPr>
              <a:r>
                <a:rPr lang="zh-TW" sz="1100">
                  <a:solidFill>
                    <a:schemeClr val="dk1"/>
                  </a:solidFill>
                </a:rPr>
                <a:t>E</a:t>
              </a:r>
              <a:r>
                <a:rPr lang="zh-TW" sz="1100">
                  <a:solidFill>
                    <a:schemeClr val="dk1"/>
                  </a:solidFill>
                </a:rPr>
                <a:t>nsure that the main promotion products were placed on </a:t>
              </a:r>
              <a:r>
                <a:rPr b="1" lang="zh-TW" sz="1100">
                  <a:solidFill>
                    <a:schemeClr val="dk1"/>
                  </a:solidFill>
                </a:rPr>
                <a:t>prominent shelves</a:t>
              </a:r>
              <a:endParaRPr b="1" sz="1100">
                <a:solidFill>
                  <a:schemeClr val="dk1"/>
                </a:solidFill>
              </a:endParaRPr>
            </a:p>
            <a:p>
              <a:pPr indent="-298450" lvl="0" marL="457200" rtl="0" algn="just">
                <a:lnSpc>
                  <a:spcPct val="115000"/>
                </a:lnSpc>
                <a:spcBef>
                  <a:spcPts val="0"/>
                </a:spcBef>
                <a:spcAft>
                  <a:spcPts val="0"/>
                </a:spcAft>
                <a:buClr>
                  <a:srgbClr val="A7291E"/>
                </a:buClr>
                <a:buSzPts val="1100"/>
                <a:buChar char="●"/>
              </a:pPr>
              <a:r>
                <a:rPr lang="zh-TW" sz="1100">
                  <a:solidFill>
                    <a:schemeClr val="dk1"/>
                  </a:solidFill>
                </a:rPr>
                <a:t>Using </a:t>
              </a:r>
              <a:r>
                <a:rPr b="1" lang="zh-TW" sz="1100">
                  <a:solidFill>
                    <a:schemeClr val="dk1"/>
                  </a:solidFill>
                </a:rPr>
                <a:t>Online platforms</a:t>
              </a:r>
              <a:r>
                <a:rPr lang="zh-TW" sz="1100">
                  <a:solidFill>
                    <a:schemeClr val="dk1"/>
                  </a:solidFill>
                </a:rPr>
                <a:t> such as Amazon, Walmart to reach out to younger audience </a:t>
              </a:r>
              <a:endParaRPr b="1" i="1" sz="1100">
                <a:solidFill>
                  <a:schemeClr val="dk1"/>
                </a:solidFill>
              </a:endParaRPr>
            </a:p>
          </p:txBody>
        </p:sp>
      </p:grpSp>
      <p:grpSp>
        <p:nvGrpSpPr>
          <p:cNvPr id="529" name="Google Shape;529;p46"/>
          <p:cNvGrpSpPr/>
          <p:nvPr/>
        </p:nvGrpSpPr>
        <p:grpSpPr>
          <a:xfrm>
            <a:off x="-3" y="1609623"/>
            <a:ext cx="8948283" cy="1278818"/>
            <a:chOff x="1593000" y="2322568"/>
            <a:chExt cx="5957975" cy="728796"/>
          </a:xfrm>
        </p:grpSpPr>
        <p:sp>
          <p:nvSpPr>
            <p:cNvPr id="530" name="Google Shape;530;p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2450">
                  <a:solidFill>
                    <a:srgbClr val="FF9900"/>
                  </a:solidFill>
                  <a:latin typeface="Times New Roman"/>
                  <a:ea typeface="Times New Roman"/>
                  <a:cs typeface="Times New Roman"/>
                  <a:sym typeface="Times New Roman"/>
                </a:rPr>
                <a:t>P</a:t>
              </a:r>
              <a:r>
                <a:rPr b="1" lang="zh-TW" sz="2450">
                  <a:solidFill>
                    <a:srgbClr val="FF9900"/>
                  </a:solidFill>
                  <a:latin typeface="Times New Roman"/>
                  <a:ea typeface="Times New Roman"/>
                  <a:cs typeface="Times New Roman"/>
                  <a:sym typeface="Times New Roman"/>
                </a:rPr>
                <a:t>rice</a:t>
              </a:r>
              <a:endParaRPr sz="2450">
                <a:solidFill>
                  <a:srgbClr val="FF9900"/>
                </a:solidFill>
                <a:latin typeface="Times New Roman"/>
                <a:ea typeface="Times New Roman"/>
                <a:cs typeface="Times New Roman"/>
                <a:sym typeface="Times New Roman"/>
              </a:endParaRPr>
            </a:p>
          </p:txBody>
        </p:sp>
        <p:sp>
          <p:nvSpPr>
            <p:cNvPr id="534" name="Google Shape;534;p46"/>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600">
                  <a:solidFill>
                    <a:srgbClr val="FFFFFF"/>
                  </a:solidFill>
                  <a:latin typeface="Times New Roman"/>
                  <a:ea typeface="Times New Roman"/>
                  <a:cs typeface="Times New Roman"/>
                  <a:sym typeface="Times New Roman"/>
                </a:rPr>
                <a:t>02</a:t>
              </a:r>
              <a:endParaRPr b="1" sz="2600">
                <a:solidFill>
                  <a:srgbClr val="FFFFFF"/>
                </a:solidFill>
                <a:latin typeface="Times New Roman"/>
                <a:ea typeface="Times New Roman"/>
                <a:cs typeface="Times New Roman"/>
                <a:sym typeface="Times New Roman"/>
              </a:endParaRPr>
            </a:p>
          </p:txBody>
        </p:sp>
        <p:sp>
          <p:nvSpPr>
            <p:cNvPr id="536" name="Google Shape;536;p46"/>
            <p:cNvSpPr/>
            <p:nvPr/>
          </p:nvSpPr>
          <p:spPr>
            <a:xfrm>
              <a:off x="4387850" y="2409064"/>
              <a:ext cx="2971200" cy="6423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15000"/>
                </a:lnSpc>
                <a:spcBef>
                  <a:spcPts val="0"/>
                </a:spcBef>
                <a:spcAft>
                  <a:spcPts val="0"/>
                </a:spcAft>
                <a:buClr>
                  <a:srgbClr val="980000"/>
                </a:buClr>
                <a:buSzPts val="1100"/>
                <a:buChar char="●"/>
              </a:pPr>
              <a:r>
                <a:rPr lang="zh-TW" sz="1100">
                  <a:solidFill>
                    <a:schemeClr val="dk1"/>
                  </a:solidFill>
                </a:rPr>
                <a:t>T</a:t>
              </a:r>
              <a:r>
                <a:rPr lang="zh-TW" sz="1100">
                  <a:solidFill>
                    <a:schemeClr val="dk1"/>
                  </a:solidFill>
                </a:rPr>
                <a:t>he key period for </a:t>
              </a:r>
              <a:r>
                <a:rPr b="1" lang="zh-TW" sz="1100">
                  <a:solidFill>
                    <a:schemeClr val="dk1"/>
                  </a:solidFill>
                </a:rPr>
                <a:t>major price adjustment</a:t>
              </a:r>
              <a:r>
                <a:rPr lang="zh-TW" sz="1100">
                  <a:solidFill>
                    <a:schemeClr val="dk1"/>
                  </a:solidFill>
                </a:rPr>
                <a:t> lies in festivals with many family activities</a:t>
              </a:r>
              <a:endParaRPr sz="1100">
                <a:solidFill>
                  <a:schemeClr val="dk1"/>
                </a:solidFill>
              </a:endParaRPr>
            </a:p>
            <a:p>
              <a:pPr indent="-298450" lvl="0" marL="457200" rtl="0" algn="just">
                <a:lnSpc>
                  <a:spcPct val="115000"/>
                </a:lnSpc>
                <a:spcBef>
                  <a:spcPts val="0"/>
                </a:spcBef>
                <a:spcAft>
                  <a:spcPts val="0"/>
                </a:spcAft>
                <a:buClr>
                  <a:srgbClr val="980000"/>
                </a:buClr>
                <a:buSzPts val="1100"/>
                <a:buChar char="●"/>
              </a:pPr>
              <a:r>
                <a:rPr lang="zh-TW" sz="1100">
                  <a:solidFill>
                    <a:schemeClr val="dk1"/>
                  </a:solidFill>
                </a:rPr>
                <a:t>Keep the price at par with </a:t>
              </a:r>
              <a:r>
                <a:rPr b="1" lang="zh-TW" sz="1100">
                  <a:solidFill>
                    <a:schemeClr val="dk1"/>
                  </a:solidFill>
                </a:rPr>
                <a:t>competitor products </a:t>
              </a:r>
              <a:r>
                <a:rPr lang="zh-TW" sz="1100">
                  <a:solidFill>
                    <a:schemeClr val="dk1"/>
                  </a:solidFill>
                </a:rPr>
                <a:t>(56% of survey responders agree that current prices are on par with competitors)</a:t>
              </a:r>
              <a:endParaRPr sz="1100">
                <a:solidFill>
                  <a:schemeClr val="dk1"/>
                </a:solidFill>
              </a:endParaRPr>
            </a:p>
            <a:p>
              <a:pPr indent="0" lvl="0" marL="457200" rtl="0" algn="just">
                <a:lnSpc>
                  <a:spcPct val="115000"/>
                </a:lnSpc>
                <a:spcBef>
                  <a:spcPts val="0"/>
                </a:spcBef>
                <a:spcAft>
                  <a:spcPts val="0"/>
                </a:spcAft>
                <a:buNone/>
              </a:pPr>
              <a:r>
                <a:t/>
              </a:r>
              <a:endParaRPr sz="1100">
                <a:solidFill>
                  <a:schemeClr val="dk1"/>
                </a:solidFill>
              </a:endParaRPr>
            </a:p>
          </p:txBody>
        </p:sp>
      </p:grpSp>
      <p:grpSp>
        <p:nvGrpSpPr>
          <p:cNvPr id="537" name="Google Shape;537;p46"/>
          <p:cNvGrpSpPr/>
          <p:nvPr/>
        </p:nvGrpSpPr>
        <p:grpSpPr>
          <a:xfrm>
            <a:off x="-53" y="654173"/>
            <a:ext cx="8948383" cy="1045562"/>
            <a:chOff x="1593000" y="2322568"/>
            <a:chExt cx="5958042" cy="660744"/>
          </a:xfrm>
        </p:grpSpPr>
        <p:sp>
          <p:nvSpPr>
            <p:cNvPr id="538" name="Google Shape;538;p46"/>
            <p:cNvSpPr/>
            <p:nvPr/>
          </p:nvSpPr>
          <p:spPr>
            <a:xfrm>
              <a:off x="3728442" y="2339812"/>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6"/>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6"/>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6"/>
            <p:cNvSpPr/>
            <p:nvPr/>
          </p:nvSpPr>
          <p:spPr>
            <a:xfrm>
              <a:off x="2365072" y="2413609"/>
              <a:ext cx="1940700" cy="49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2450">
                  <a:solidFill>
                    <a:srgbClr val="FF9900"/>
                  </a:solidFill>
                  <a:latin typeface="Times New Roman"/>
                  <a:ea typeface="Times New Roman"/>
                  <a:cs typeface="Times New Roman"/>
                  <a:sym typeface="Times New Roman"/>
                </a:rPr>
                <a:t>P</a:t>
              </a:r>
              <a:r>
                <a:rPr b="1" lang="zh-TW" sz="2450">
                  <a:solidFill>
                    <a:srgbClr val="FF9900"/>
                  </a:solidFill>
                  <a:latin typeface="Times New Roman"/>
                  <a:ea typeface="Times New Roman"/>
                  <a:cs typeface="Times New Roman"/>
                  <a:sym typeface="Times New Roman"/>
                </a:rPr>
                <a:t>roduct</a:t>
              </a:r>
              <a:endParaRPr sz="2400">
                <a:solidFill>
                  <a:srgbClr val="FF9900"/>
                </a:solidFill>
                <a:latin typeface="Times New Roman"/>
                <a:ea typeface="Times New Roman"/>
                <a:cs typeface="Times New Roman"/>
                <a:sym typeface="Times New Roman"/>
              </a:endParaRPr>
            </a:p>
          </p:txBody>
        </p:sp>
        <p:sp>
          <p:nvSpPr>
            <p:cNvPr id="542" name="Google Shape;542;p46"/>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600">
                  <a:solidFill>
                    <a:srgbClr val="FFFFFF"/>
                  </a:solidFill>
                  <a:latin typeface="Times New Roman"/>
                  <a:ea typeface="Times New Roman"/>
                  <a:cs typeface="Times New Roman"/>
                  <a:sym typeface="Times New Roman"/>
                </a:rPr>
                <a:t>01</a:t>
              </a:r>
              <a:endParaRPr b="1" sz="2600">
                <a:solidFill>
                  <a:srgbClr val="FFFFFF"/>
                </a:solidFill>
                <a:latin typeface="Times New Roman"/>
                <a:ea typeface="Times New Roman"/>
                <a:cs typeface="Times New Roman"/>
                <a:sym typeface="Times New Roman"/>
              </a:endParaRPr>
            </a:p>
          </p:txBody>
        </p:sp>
        <p:sp>
          <p:nvSpPr>
            <p:cNvPr id="544" name="Google Shape;544;p46"/>
            <p:cNvSpPr/>
            <p:nvPr/>
          </p:nvSpPr>
          <p:spPr>
            <a:xfrm>
              <a:off x="4387842" y="2508656"/>
              <a:ext cx="3163200" cy="4254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15000"/>
                </a:lnSpc>
                <a:spcBef>
                  <a:spcPts val="0"/>
                </a:spcBef>
                <a:spcAft>
                  <a:spcPts val="0"/>
                </a:spcAft>
                <a:buClr>
                  <a:srgbClr val="7F340D"/>
                </a:buClr>
                <a:buSzPts val="1100"/>
                <a:buChar char="●"/>
              </a:pPr>
              <a:r>
                <a:rPr lang="zh-TW" sz="1100">
                  <a:solidFill>
                    <a:schemeClr val="dk1"/>
                  </a:solidFill>
                </a:rPr>
                <a:t>Introduce new healthy food products rich in protein and vegetables, aligning with survey insights showing demand from </a:t>
              </a:r>
              <a:r>
                <a:rPr b="1" lang="zh-TW" sz="1100">
                  <a:solidFill>
                    <a:schemeClr val="dk1"/>
                  </a:solidFill>
                </a:rPr>
                <a:t>68%</a:t>
              </a:r>
              <a:r>
                <a:rPr lang="zh-TW" sz="1100">
                  <a:solidFill>
                    <a:schemeClr val="dk1"/>
                  </a:solidFill>
                </a:rPr>
                <a:t> and </a:t>
              </a:r>
              <a:r>
                <a:rPr b="1" lang="zh-TW" sz="1100">
                  <a:solidFill>
                    <a:schemeClr val="dk1"/>
                  </a:solidFill>
                </a:rPr>
                <a:t>53%</a:t>
              </a:r>
              <a:r>
                <a:rPr lang="zh-TW" sz="1100">
                  <a:solidFill>
                    <a:schemeClr val="dk1"/>
                  </a:solidFill>
                </a:rPr>
                <a:t> of respondents, respectively. </a:t>
              </a:r>
              <a:endParaRPr sz="1100">
                <a:solidFill>
                  <a:schemeClr val="dk1"/>
                </a:solidFill>
              </a:endParaRPr>
            </a:p>
            <a:p>
              <a:pPr indent="-298450" lvl="0" marL="457200" rtl="0" algn="just">
                <a:lnSpc>
                  <a:spcPct val="115000"/>
                </a:lnSpc>
                <a:spcBef>
                  <a:spcPts val="0"/>
                </a:spcBef>
                <a:spcAft>
                  <a:spcPts val="0"/>
                </a:spcAft>
                <a:buClr>
                  <a:srgbClr val="7F340D"/>
                </a:buClr>
                <a:buSzPts val="1100"/>
                <a:buChar char="●"/>
              </a:pPr>
              <a:r>
                <a:rPr lang="zh-TW" sz="1100">
                  <a:solidFill>
                    <a:schemeClr val="dk1"/>
                  </a:solidFill>
                </a:rPr>
                <a:t>Increase transparency in ingredient labeling and nutritional benefits, addressing the interests of </a:t>
              </a:r>
              <a:r>
                <a:rPr b="1" lang="zh-TW" sz="1100">
                  <a:solidFill>
                    <a:schemeClr val="dk1"/>
                  </a:solidFill>
                </a:rPr>
                <a:t>45%</a:t>
              </a:r>
              <a:r>
                <a:rPr lang="zh-TW" sz="1100">
                  <a:solidFill>
                    <a:schemeClr val="dk1"/>
                  </a:solidFill>
                </a:rPr>
                <a:t> of survey participants.</a:t>
              </a:r>
              <a:endParaRPr sz="1100">
                <a:solidFill>
                  <a:schemeClr val="dk1"/>
                </a:solidFill>
              </a:endParaRPr>
            </a:p>
            <a:p>
              <a:pPr indent="0" lvl="0" marL="457200" rtl="0" algn="just">
                <a:lnSpc>
                  <a:spcPct val="115000"/>
                </a:lnSpc>
                <a:spcBef>
                  <a:spcPts val="0"/>
                </a:spcBef>
                <a:spcAft>
                  <a:spcPts val="0"/>
                </a:spcAft>
                <a:buNone/>
              </a:pPr>
              <a:r>
                <a:t/>
              </a:r>
              <a:endParaRPr b="1" i="1" sz="1100">
                <a:solidFill>
                  <a:schemeClr val="dk1"/>
                </a:solidFill>
              </a:endParaRPr>
            </a:p>
          </p:txBody>
        </p:sp>
      </p:grpSp>
      <p:grpSp>
        <p:nvGrpSpPr>
          <p:cNvPr id="545" name="Google Shape;545;p46"/>
          <p:cNvGrpSpPr/>
          <p:nvPr/>
        </p:nvGrpSpPr>
        <p:grpSpPr>
          <a:xfrm>
            <a:off x="2" y="3785478"/>
            <a:ext cx="8948283" cy="1358026"/>
            <a:chOff x="1593000" y="2322568"/>
            <a:chExt cx="5957975" cy="717469"/>
          </a:xfrm>
        </p:grpSpPr>
        <p:sp>
          <p:nvSpPr>
            <p:cNvPr id="546" name="Google Shape;546;p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6"/>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6"/>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zh-TW" sz="2450">
                  <a:solidFill>
                    <a:srgbClr val="FF9900"/>
                  </a:solidFill>
                  <a:latin typeface="Times New Roman"/>
                  <a:ea typeface="Times New Roman"/>
                  <a:cs typeface="Times New Roman"/>
                  <a:sym typeface="Times New Roman"/>
                </a:rPr>
                <a:t>P</a:t>
              </a:r>
              <a:r>
                <a:rPr b="1" lang="zh-TW" sz="2450">
                  <a:solidFill>
                    <a:srgbClr val="FF9900"/>
                  </a:solidFill>
                  <a:latin typeface="Times New Roman"/>
                  <a:ea typeface="Times New Roman"/>
                  <a:cs typeface="Times New Roman"/>
                  <a:sym typeface="Times New Roman"/>
                </a:rPr>
                <a:t>romotion</a:t>
              </a:r>
              <a:endParaRPr sz="2450">
                <a:solidFill>
                  <a:srgbClr val="FF9900"/>
                </a:solidFill>
                <a:latin typeface="Times New Roman"/>
                <a:ea typeface="Times New Roman"/>
                <a:cs typeface="Times New Roman"/>
                <a:sym typeface="Times New Roman"/>
              </a:endParaRPr>
            </a:p>
          </p:txBody>
        </p:sp>
        <p:sp>
          <p:nvSpPr>
            <p:cNvPr id="550" name="Google Shape;550;p46"/>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600">
                  <a:solidFill>
                    <a:srgbClr val="FFFFFF"/>
                  </a:solidFill>
                  <a:latin typeface="Times New Roman"/>
                  <a:ea typeface="Times New Roman"/>
                  <a:cs typeface="Times New Roman"/>
                  <a:sym typeface="Times New Roman"/>
                </a:rPr>
                <a:t>04</a:t>
              </a:r>
              <a:endParaRPr b="1" sz="2600">
                <a:solidFill>
                  <a:srgbClr val="FFFFFF"/>
                </a:solidFill>
                <a:latin typeface="Times New Roman"/>
                <a:ea typeface="Times New Roman"/>
                <a:cs typeface="Times New Roman"/>
                <a:sym typeface="Times New Roman"/>
              </a:endParaRPr>
            </a:p>
          </p:txBody>
        </p:sp>
        <p:sp>
          <p:nvSpPr>
            <p:cNvPr id="552" name="Google Shape;552;p46"/>
            <p:cNvSpPr/>
            <p:nvPr/>
          </p:nvSpPr>
          <p:spPr>
            <a:xfrm>
              <a:off x="4387850" y="2397737"/>
              <a:ext cx="2971200" cy="6423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15000"/>
                </a:lnSpc>
                <a:spcBef>
                  <a:spcPts val="0"/>
                </a:spcBef>
                <a:spcAft>
                  <a:spcPts val="0"/>
                </a:spcAft>
                <a:buClr>
                  <a:srgbClr val="A7291E"/>
                </a:buClr>
                <a:buSzPts val="1100"/>
                <a:buChar char="●"/>
              </a:pPr>
              <a:r>
                <a:rPr lang="zh-TW" sz="1100">
                  <a:solidFill>
                    <a:schemeClr val="dk1"/>
                  </a:solidFill>
                </a:rPr>
                <a:t>Campbell could provide </a:t>
              </a:r>
              <a:r>
                <a:rPr b="1" lang="zh-TW" sz="1100">
                  <a:solidFill>
                    <a:schemeClr val="dk1"/>
                  </a:solidFill>
                </a:rPr>
                <a:t>free tasting</a:t>
              </a:r>
              <a:r>
                <a:rPr lang="zh-TW" sz="1100">
                  <a:solidFill>
                    <a:schemeClr val="dk1"/>
                  </a:solidFill>
                </a:rPr>
                <a:t> and </a:t>
              </a:r>
              <a:r>
                <a:rPr b="1" lang="zh-TW" sz="1100">
                  <a:solidFill>
                    <a:schemeClr val="dk1"/>
                  </a:solidFill>
                </a:rPr>
                <a:t>product demonstration</a:t>
              </a:r>
              <a:r>
                <a:rPr lang="zh-TW" sz="1100">
                  <a:solidFill>
                    <a:schemeClr val="dk1"/>
                  </a:solidFill>
                </a:rPr>
                <a:t> in retail stores.</a:t>
              </a:r>
              <a:endParaRPr b="1" sz="1100">
                <a:solidFill>
                  <a:schemeClr val="dk1"/>
                </a:solidFill>
              </a:endParaRPr>
            </a:p>
            <a:p>
              <a:pPr indent="-298450" lvl="0" marL="457200" rtl="0" algn="just">
                <a:lnSpc>
                  <a:spcPct val="115000"/>
                </a:lnSpc>
                <a:spcBef>
                  <a:spcPts val="0"/>
                </a:spcBef>
                <a:spcAft>
                  <a:spcPts val="0"/>
                </a:spcAft>
                <a:buClr>
                  <a:srgbClr val="A7291E"/>
                </a:buClr>
                <a:buSzPts val="1100"/>
                <a:buChar char="●"/>
              </a:pPr>
              <a:r>
                <a:rPr lang="zh-TW" sz="1100">
                  <a:solidFill>
                    <a:schemeClr val="dk1"/>
                  </a:solidFill>
                </a:rPr>
                <a:t>Participate in </a:t>
              </a:r>
              <a:r>
                <a:rPr b="1" lang="zh-TW" sz="1100">
                  <a:solidFill>
                    <a:schemeClr val="dk1"/>
                  </a:solidFill>
                </a:rPr>
                <a:t>social media activities (currently </a:t>
              </a:r>
              <a:endParaRPr b="1" sz="1100">
                <a:solidFill>
                  <a:schemeClr val="dk1"/>
                </a:solidFill>
              </a:endParaRPr>
            </a:p>
            <a:p>
              <a:pPr indent="-298450" lvl="0" marL="457200" rtl="0" algn="just">
                <a:lnSpc>
                  <a:spcPct val="115000"/>
                </a:lnSpc>
                <a:spcBef>
                  <a:spcPts val="0"/>
                </a:spcBef>
                <a:spcAft>
                  <a:spcPts val="0"/>
                </a:spcAft>
                <a:buClr>
                  <a:srgbClr val="A7291E"/>
                </a:buClr>
                <a:buSzPts val="1100"/>
                <a:buChar char="●"/>
              </a:pPr>
              <a:r>
                <a:rPr lang="zh-TW" sz="1100">
                  <a:solidFill>
                    <a:schemeClr val="dk1"/>
                  </a:solidFill>
                </a:rPr>
                <a:t>Build </a:t>
              </a:r>
              <a:r>
                <a:rPr b="1" lang="zh-TW" sz="1100">
                  <a:solidFill>
                    <a:schemeClr val="dk1"/>
                  </a:solidFill>
                </a:rPr>
                <a:t>Loyalty programs, </a:t>
              </a:r>
              <a:r>
                <a:rPr lang="zh-TW" sz="1100">
                  <a:solidFill>
                    <a:schemeClr val="dk1"/>
                  </a:solidFill>
                </a:rPr>
                <a:t>the customer retention rate of joining loyalty programs</a:t>
              </a:r>
              <a:r>
                <a:rPr b="1" lang="zh-TW" sz="1100">
                  <a:solidFill>
                    <a:schemeClr val="dk1"/>
                  </a:solidFill>
                </a:rPr>
                <a:t> </a:t>
              </a:r>
              <a:r>
                <a:rPr lang="zh-TW" sz="1100">
                  <a:solidFill>
                    <a:schemeClr val="dk1"/>
                  </a:solidFill>
                </a:rPr>
                <a:t>is </a:t>
              </a:r>
              <a:r>
                <a:rPr b="1" lang="zh-TW" sz="1100">
                  <a:solidFill>
                    <a:schemeClr val="dk1"/>
                  </a:solidFill>
                </a:rPr>
                <a:t>5% to 20% </a:t>
              </a:r>
              <a:r>
                <a:rPr lang="zh-TW" sz="1100">
                  <a:solidFill>
                    <a:schemeClr val="dk1"/>
                  </a:solidFill>
                </a:rPr>
                <a:t>higher than that of non-joining customers.</a:t>
              </a:r>
              <a:endParaRPr b="1" sz="1100">
                <a:solidFill>
                  <a:schemeClr val="dk1"/>
                </a:solidFill>
              </a:endParaRPr>
            </a:p>
            <a:p>
              <a:pPr indent="0" lvl="0" marL="457200" rtl="0" algn="just">
                <a:lnSpc>
                  <a:spcPct val="115000"/>
                </a:lnSpc>
                <a:spcBef>
                  <a:spcPts val="0"/>
                </a:spcBef>
                <a:spcAft>
                  <a:spcPts val="0"/>
                </a:spcAft>
                <a:buNone/>
              </a:pPr>
              <a:r>
                <a:t/>
              </a:r>
              <a:endParaRPr sz="1100">
                <a:solidFill>
                  <a:schemeClr val="dk1"/>
                </a:solidFill>
              </a:endParaRPr>
            </a:p>
          </p:txBody>
        </p:sp>
      </p:grpSp>
      <p:pic>
        <p:nvPicPr>
          <p:cNvPr id="553" name="Google Shape;553;p46"/>
          <p:cNvPicPr preferRelativeResize="0"/>
          <p:nvPr/>
        </p:nvPicPr>
        <p:blipFill>
          <a:blip r:embed="rId3">
            <a:alphaModFix/>
          </a:blip>
          <a:stretch>
            <a:fillRect/>
          </a:stretch>
        </p:blipFill>
        <p:spPr>
          <a:xfrm>
            <a:off x="7046800" y="-19050"/>
            <a:ext cx="897050" cy="673224"/>
          </a:xfrm>
          <a:prstGeom prst="rect">
            <a:avLst/>
          </a:prstGeom>
          <a:noFill/>
          <a:ln>
            <a:noFill/>
          </a:ln>
        </p:spPr>
      </p:pic>
      <p:pic>
        <p:nvPicPr>
          <p:cNvPr id="554" name="Google Shape;554;p46"/>
          <p:cNvPicPr preferRelativeResize="0"/>
          <p:nvPr/>
        </p:nvPicPr>
        <p:blipFill>
          <a:blip r:embed="rId4">
            <a:alphaModFix/>
          </a:blip>
          <a:stretch>
            <a:fillRect/>
          </a:stretch>
        </p:blipFill>
        <p:spPr>
          <a:xfrm>
            <a:off x="7943850" y="-19050"/>
            <a:ext cx="581976" cy="581976"/>
          </a:xfrm>
          <a:prstGeom prst="rect">
            <a:avLst/>
          </a:prstGeom>
          <a:noFill/>
          <a:ln>
            <a:noFill/>
          </a:ln>
        </p:spPr>
      </p:pic>
      <p:pic>
        <p:nvPicPr>
          <p:cNvPr id="555" name="Google Shape;555;p46"/>
          <p:cNvPicPr preferRelativeResize="0"/>
          <p:nvPr/>
        </p:nvPicPr>
        <p:blipFill rotWithShape="1">
          <a:blip r:embed="rId5">
            <a:alphaModFix/>
          </a:blip>
          <a:srcRect b="0" l="28210" r="26960" t="0"/>
          <a:stretch/>
        </p:blipFill>
        <p:spPr>
          <a:xfrm>
            <a:off x="8467725" y="50250"/>
            <a:ext cx="353377" cy="443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7"/>
          <p:cNvSpPr txBox="1"/>
          <p:nvPr>
            <p:ph type="title"/>
          </p:nvPr>
        </p:nvSpPr>
        <p:spPr>
          <a:xfrm>
            <a:off x="125675" y="133350"/>
            <a:ext cx="5705100" cy="369300"/>
          </a:xfrm>
          <a:prstGeom prst="rect">
            <a:avLst/>
          </a:prstGeom>
        </p:spPr>
        <p:txBody>
          <a:bodyPr anchorCtr="0" anchor="t" bIns="0" lIns="0" spcFirstLastPara="1" rIns="0" wrap="square" tIns="0">
            <a:spAutoFit/>
          </a:bodyPr>
          <a:lstStyle/>
          <a:p>
            <a:pPr indent="0" lvl="0" marL="12700" rtl="0" algn="l">
              <a:spcBef>
                <a:spcPts val="0"/>
              </a:spcBef>
              <a:spcAft>
                <a:spcPts val="0"/>
              </a:spcAft>
              <a:buClr>
                <a:schemeClr val="dk1"/>
              </a:buClr>
              <a:buFont typeface="Arial"/>
              <a:buNone/>
            </a:pPr>
            <a:r>
              <a:rPr lang="zh-TW">
                <a:solidFill>
                  <a:srgbClr val="E84927"/>
                </a:solidFill>
                <a:latin typeface="Georgia"/>
                <a:ea typeface="Georgia"/>
                <a:cs typeface="Georgia"/>
                <a:sym typeface="Georgia"/>
              </a:rPr>
              <a:t>Financial Projections</a:t>
            </a:r>
            <a:endParaRPr>
              <a:latin typeface="Georgia"/>
              <a:ea typeface="Georgia"/>
              <a:cs typeface="Georgia"/>
              <a:sym typeface="Georgia"/>
            </a:endParaRPr>
          </a:p>
        </p:txBody>
      </p:sp>
      <p:pic>
        <p:nvPicPr>
          <p:cNvPr id="561" name="Google Shape;561;p47"/>
          <p:cNvPicPr preferRelativeResize="0"/>
          <p:nvPr/>
        </p:nvPicPr>
        <p:blipFill rotWithShape="1">
          <a:blip r:embed="rId3">
            <a:alphaModFix/>
          </a:blip>
          <a:srcRect b="0" l="0" r="0" t="0"/>
          <a:stretch/>
        </p:blipFill>
        <p:spPr>
          <a:xfrm>
            <a:off x="392525" y="2536000"/>
            <a:ext cx="3741600" cy="2179200"/>
          </a:xfrm>
          <a:prstGeom prst="rect">
            <a:avLst/>
          </a:prstGeom>
          <a:noFill/>
          <a:ln>
            <a:noFill/>
          </a:ln>
        </p:spPr>
      </p:pic>
      <p:graphicFrame>
        <p:nvGraphicFramePr>
          <p:cNvPr id="562" name="Google Shape;562;p47"/>
          <p:cNvGraphicFramePr/>
          <p:nvPr/>
        </p:nvGraphicFramePr>
        <p:xfrm>
          <a:off x="4876800" y="1019174"/>
          <a:ext cx="3000000" cy="3000000"/>
        </p:xfrm>
        <a:graphic>
          <a:graphicData uri="http://schemas.openxmlformats.org/drawingml/2006/table">
            <a:tbl>
              <a:tblPr bandRow="1" firstRow="1">
                <a:noFill/>
                <a:tableStyleId>{270221FE-ECF7-430C-8C2C-22CFAA680663}</a:tableStyleId>
              </a:tblPr>
              <a:tblGrid>
                <a:gridCol w="3035725"/>
                <a:gridCol w="978500"/>
              </a:tblGrid>
              <a:tr h="232425">
                <a:tc>
                  <a:txBody>
                    <a:bodyPr/>
                    <a:lstStyle/>
                    <a:p>
                      <a:pPr indent="0" lvl="0" marL="38100" marR="0" rtl="0" algn="l">
                        <a:lnSpc>
                          <a:spcPct val="100000"/>
                        </a:lnSpc>
                        <a:spcBef>
                          <a:spcPts val="0"/>
                        </a:spcBef>
                        <a:spcAft>
                          <a:spcPts val="0"/>
                        </a:spcAft>
                        <a:buNone/>
                      </a:pPr>
                      <a:r>
                        <a:rPr b="1" lang="zh-TW" sz="900" u="none" cap="none" strike="noStrike">
                          <a:solidFill>
                            <a:srgbClr val="FFFFFF"/>
                          </a:solidFill>
                          <a:latin typeface="Calibri"/>
                          <a:ea typeface="Calibri"/>
                          <a:cs typeface="Calibri"/>
                          <a:sym typeface="Calibri"/>
                        </a:rPr>
                        <a:t>Promotional Methods</a:t>
                      </a:r>
                      <a:r>
                        <a:rPr b="1" baseline="30000" lang="zh-TW" sz="900" u="none" cap="none" strike="noStrike">
                          <a:solidFill>
                            <a:srgbClr val="FFFFFF"/>
                          </a:solidFill>
                          <a:latin typeface="Calibri"/>
                          <a:ea typeface="Calibri"/>
                          <a:cs typeface="Calibri"/>
                          <a:sym typeface="Calibri"/>
                        </a:rPr>
                        <a:t>1</a:t>
                      </a:r>
                      <a:endParaRPr baseline="30000" sz="900" u="none" cap="none" strike="noStrike">
                        <a:latin typeface="Calibri"/>
                        <a:ea typeface="Calibri"/>
                        <a:cs typeface="Calibri"/>
                        <a:sym typeface="Calibri"/>
                      </a:endParaRPr>
                    </a:p>
                  </a:txBody>
                  <a:tcPr marT="16200"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2284A"/>
                    </a:solidFill>
                  </a:tcPr>
                </a:tc>
                <a:tc>
                  <a:txBody>
                    <a:bodyPr/>
                    <a:lstStyle/>
                    <a:p>
                      <a:pPr indent="0" lvl="0" marL="0" marR="0" rtl="0" algn="ctr">
                        <a:lnSpc>
                          <a:spcPct val="100000"/>
                        </a:lnSpc>
                        <a:spcBef>
                          <a:spcPts val="0"/>
                        </a:spcBef>
                        <a:spcAft>
                          <a:spcPts val="0"/>
                        </a:spcAft>
                        <a:buNone/>
                      </a:pPr>
                      <a:r>
                        <a:rPr b="1" lang="zh-TW" sz="900" u="none" cap="none" strike="noStrike">
                          <a:solidFill>
                            <a:srgbClr val="FFFFFF"/>
                          </a:solidFill>
                          <a:latin typeface="Calibri"/>
                          <a:ea typeface="Calibri"/>
                          <a:cs typeface="Calibri"/>
                          <a:sym typeface="Calibri"/>
                        </a:rPr>
                        <a:t>Key</a:t>
                      </a:r>
                      <a:endParaRPr sz="900" u="none" cap="none" strike="noStrike">
                        <a:latin typeface="Calibri"/>
                        <a:ea typeface="Calibri"/>
                        <a:cs typeface="Calibri"/>
                        <a:sym typeface="Calibri"/>
                      </a:endParaRPr>
                    </a:p>
                  </a:txBody>
                  <a:tcPr marT="1620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12284A"/>
                    </a:solidFill>
                  </a:tcPr>
                </a:tc>
              </a:tr>
              <a:tr h="232425">
                <a:tc>
                  <a:txBody>
                    <a:bodyPr/>
                    <a:lstStyle/>
                    <a:p>
                      <a:pPr indent="0" lvl="0" marL="63500" marR="0" rtl="0" algn="l">
                        <a:lnSpc>
                          <a:spcPct val="117500"/>
                        </a:lnSpc>
                        <a:spcBef>
                          <a:spcPts val="0"/>
                        </a:spcBef>
                        <a:spcAft>
                          <a:spcPts val="0"/>
                        </a:spcAft>
                        <a:buNone/>
                      </a:pPr>
                      <a:r>
                        <a:rPr lang="zh-TW" sz="1000" u="none" cap="none" strike="noStrike">
                          <a:solidFill>
                            <a:srgbClr val="12284A"/>
                          </a:solidFill>
                          <a:latin typeface="Calibri"/>
                          <a:ea typeface="Calibri"/>
                          <a:cs typeface="Calibri"/>
                          <a:sym typeface="Calibri"/>
                        </a:rPr>
                        <a:t>Social Media Promotions</a:t>
                      </a:r>
                      <a:endParaRPr sz="1000" u="none" cap="none" strike="noStrike">
                        <a:latin typeface="Calibri"/>
                        <a:ea typeface="Calibri"/>
                        <a:cs typeface="Calibri"/>
                        <a:sym typeface="Calibri"/>
                      </a:endParaRPr>
                    </a:p>
                  </a:txBody>
                  <a:tcPr marT="56675"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r>
              <a:tr h="212525">
                <a:tc>
                  <a:txBody>
                    <a:bodyPr/>
                    <a:lstStyle/>
                    <a:p>
                      <a:pPr indent="0" lvl="0" marL="63500" rtl="0" algn="l">
                        <a:lnSpc>
                          <a:spcPct val="117083"/>
                        </a:lnSpc>
                        <a:spcBef>
                          <a:spcPts val="0"/>
                        </a:spcBef>
                        <a:spcAft>
                          <a:spcPts val="0"/>
                        </a:spcAft>
                        <a:buClr>
                          <a:schemeClr val="dk1"/>
                        </a:buClr>
                        <a:buFont typeface="Arial"/>
                        <a:buNone/>
                      </a:pPr>
                      <a:r>
                        <a:rPr lang="zh-TW" sz="1000">
                          <a:solidFill>
                            <a:srgbClr val="12284A"/>
                          </a:solidFill>
                        </a:rPr>
                        <a:t>Sustainability-Focused Partnerships</a:t>
                      </a:r>
                      <a:endParaRPr sz="1000" u="none" cap="none" strike="noStrike">
                        <a:latin typeface="Calibri"/>
                        <a:ea typeface="Calibri"/>
                        <a:cs typeface="Calibri"/>
                        <a:sym typeface="Calibri"/>
                      </a:endParaRPr>
                    </a:p>
                  </a:txBody>
                  <a:tcPr marT="39525"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2"/>
                    </a:solidFill>
                  </a:tcPr>
                </a:tc>
              </a:tr>
              <a:tr h="212525">
                <a:tc>
                  <a:txBody>
                    <a:bodyPr/>
                    <a:lstStyle/>
                    <a:p>
                      <a:pPr indent="0" lvl="0" marL="63500" marR="0" rtl="0" algn="l">
                        <a:lnSpc>
                          <a:spcPct val="117500"/>
                        </a:lnSpc>
                        <a:spcBef>
                          <a:spcPts val="0"/>
                        </a:spcBef>
                        <a:spcAft>
                          <a:spcPts val="0"/>
                        </a:spcAft>
                        <a:buNone/>
                      </a:pPr>
                      <a:r>
                        <a:rPr lang="zh-TW" sz="1000" u="none" cap="none" strike="noStrike">
                          <a:solidFill>
                            <a:srgbClr val="12284A"/>
                          </a:solidFill>
                          <a:latin typeface="Calibri"/>
                          <a:ea typeface="Calibri"/>
                          <a:cs typeface="Calibri"/>
                          <a:sym typeface="Calibri"/>
                        </a:rPr>
                        <a:t>Community Wellness Events</a:t>
                      </a:r>
                      <a:endParaRPr sz="1000" u="none" cap="none" strike="noStrike">
                        <a:latin typeface="Calibri"/>
                        <a:ea typeface="Calibri"/>
                        <a:cs typeface="Calibri"/>
                        <a:sym typeface="Calibri"/>
                      </a:endParaRPr>
                    </a:p>
                  </a:txBody>
                  <a:tcPr marT="39525"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3"/>
                    </a:solidFill>
                  </a:tcPr>
                </a:tc>
              </a:tr>
              <a:tr h="212525">
                <a:tc>
                  <a:txBody>
                    <a:bodyPr/>
                    <a:lstStyle/>
                    <a:p>
                      <a:pPr indent="0" lvl="0" marL="0" rtl="0" algn="l">
                        <a:lnSpc>
                          <a:spcPct val="115000"/>
                        </a:lnSpc>
                        <a:spcBef>
                          <a:spcPts val="0"/>
                        </a:spcBef>
                        <a:spcAft>
                          <a:spcPts val="0"/>
                        </a:spcAft>
                        <a:buClr>
                          <a:schemeClr val="dk1"/>
                        </a:buClr>
                        <a:buFont typeface="Arial"/>
                        <a:buNone/>
                      </a:pPr>
                      <a:r>
                        <a:rPr lang="zh-TW" sz="1000"/>
                        <a:t>  </a:t>
                      </a:r>
                      <a:r>
                        <a:rPr lang="zh-TW" sz="1000"/>
                        <a:t>Interactive Product Sampling</a:t>
                      </a:r>
                      <a:endParaRPr sz="1000" u="none" cap="none" strike="noStrike">
                        <a:latin typeface="Calibri"/>
                        <a:ea typeface="Calibri"/>
                        <a:cs typeface="Calibri"/>
                        <a:sym typeface="Calibri"/>
                      </a:endParaRPr>
                    </a:p>
                  </a:txBody>
                  <a:tcPr marT="39525"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4"/>
                    </a:solidFill>
                  </a:tcPr>
                </a:tc>
              </a:tr>
              <a:tr h="212525">
                <a:tc>
                  <a:txBody>
                    <a:bodyPr/>
                    <a:lstStyle/>
                    <a:p>
                      <a:pPr indent="0" lvl="0" marL="63500" marR="0" rtl="0" algn="l">
                        <a:lnSpc>
                          <a:spcPct val="117083"/>
                        </a:lnSpc>
                        <a:spcBef>
                          <a:spcPts val="0"/>
                        </a:spcBef>
                        <a:spcAft>
                          <a:spcPts val="0"/>
                        </a:spcAft>
                        <a:buNone/>
                      </a:pPr>
                      <a:r>
                        <a:rPr lang="zh-TW" sz="1000" u="none" cap="none" strike="noStrike">
                          <a:solidFill>
                            <a:srgbClr val="12284A"/>
                          </a:solidFill>
                          <a:latin typeface="Calibri"/>
                          <a:ea typeface="Calibri"/>
                          <a:cs typeface="Calibri"/>
                          <a:sym typeface="Calibri"/>
                        </a:rPr>
                        <a:t>Loyalty&amp; Rewards Program</a:t>
                      </a:r>
                      <a:endParaRPr sz="1000" u="none" cap="none" strike="noStrike">
                        <a:latin typeface="Calibri"/>
                        <a:ea typeface="Calibri"/>
                        <a:cs typeface="Calibri"/>
                        <a:sym typeface="Calibri"/>
                      </a:endParaRPr>
                    </a:p>
                  </a:txBody>
                  <a:tcPr marT="39525"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5"/>
                    </a:solidFill>
                  </a:tcPr>
                </a:tc>
              </a:tr>
              <a:tr h="212525">
                <a:tc>
                  <a:txBody>
                    <a:bodyPr/>
                    <a:lstStyle/>
                    <a:p>
                      <a:pPr indent="0" lvl="0" marL="63500" marR="0" rtl="0" algn="l">
                        <a:lnSpc>
                          <a:spcPct val="117500"/>
                        </a:lnSpc>
                        <a:spcBef>
                          <a:spcPts val="0"/>
                        </a:spcBef>
                        <a:spcAft>
                          <a:spcPts val="0"/>
                        </a:spcAft>
                        <a:buNone/>
                      </a:pPr>
                      <a:r>
                        <a:t/>
                      </a:r>
                      <a:endParaRPr sz="900" u="none" cap="none" strike="noStrike">
                        <a:latin typeface="Calibri"/>
                        <a:ea typeface="Calibri"/>
                        <a:cs typeface="Calibri"/>
                        <a:sym typeface="Calibri"/>
                      </a:endParaRPr>
                    </a:p>
                  </a:txBody>
                  <a:tcPr marT="39525"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1"/>
                    </a:solidFill>
                  </a:tcPr>
                </a:tc>
              </a:tr>
              <a:tr h="212525">
                <a:tc>
                  <a:txBody>
                    <a:bodyPr/>
                    <a:lstStyle/>
                    <a:p>
                      <a:pPr indent="0" lvl="0" marL="63500" marR="0" rtl="0" algn="l">
                        <a:lnSpc>
                          <a:spcPct val="117083"/>
                        </a:lnSpc>
                        <a:spcBef>
                          <a:spcPts val="0"/>
                        </a:spcBef>
                        <a:spcAft>
                          <a:spcPts val="0"/>
                        </a:spcAft>
                        <a:buNone/>
                      </a:pPr>
                      <a:r>
                        <a:t/>
                      </a:r>
                      <a:endParaRPr sz="900" u="none" cap="none" strike="noStrike">
                        <a:latin typeface="Calibri"/>
                        <a:ea typeface="Calibri"/>
                        <a:cs typeface="Calibri"/>
                        <a:sym typeface="Calibri"/>
                      </a:endParaRPr>
                    </a:p>
                  </a:txBody>
                  <a:tcPr marT="39525" marB="0" marR="0" marL="0">
                    <a:lnR cap="flat" cmpd="sng" w="19050">
                      <a:solidFill>
                        <a:srgbClr val="FFFFFF"/>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t/>
                      </a:r>
                      <a:endParaRPr sz="1000" u="none" cap="none" strike="noStrike">
                        <a:latin typeface="Times New Roman"/>
                        <a:ea typeface="Times New Roman"/>
                        <a:cs typeface="Times New Roman"/>
                        <a:sym typeface="Times New Roman"/>
                      </a:endParaRPr>
                    </a:p>
                  </a:txBody>
                  <a:tcPr marT="0"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1"/>
                    </a:solidFill>
                  </a:tcPr>
                </a:tc>
              </a:tr>
            </a:tbl>
          </a:graphicData>
        </a:graphic>
      </p:graphicFrame>
      <p:sp>
        <p:nvSpPr>
          <p:cNvPr id="563" name="Google Shape;563;p47"/>
          <p:cNvSpPr txBox="1"/>
          <p:nvPr/>
        </p:nvSpPr>
        <p:spPr>
          <a:xfrm>
            <a:off x="8426640" y="3004175"/>
            <a:ext cx="460500" cy="151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zh-TW" sz="900">
                <a:solidFill>
                  <a:srgbClr val="12284A"/>
                </a:solidFill>
                <a:latin typeface="Calibri"/>
                <a:ea typeface="Calibri"/>
                <a:cs typeface="Calibri"/>
                <a:sym typeface="Calibri"/>
              </a:rPr>
              <a:t>24</a:t>
            </a:r>
            <a:endParaRPr sz="900">
              <a:latin typeface="Calibri"/>
              <a:ea typeface="Calibri"/>
              <a:cs typeface="Calibri"/>
              <a:sym typeface="Calibri"/>
            </a:endParaRPr>
          </a:p>
        </p:txBody>
      </p:sp>
      <p:sp>
        <p:nvSpPr>
          <p:cNvPr id="564" name="Google Shape;564;p47"/>
          <p:cNvSpPr txBox="1"/>
          <p:nvPr/>
        </p:nvSpPr>
        <p:spPr>
          <a:xfrm>
            <a:off x="7159718" y="3198175"/>
            <a:ext cx="460500" cy="151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zh-TW" sz="900">
                <a:solidFill>
                  <a:srgbClr val="12284A"/>
                </a:solidFill>
                <a:latin typeface="Calibri"/>
                <a:ea typeface="Calibri"/>
                <a:cs typeface="Calibri"/>
                <a:sym typeface="Calibri"/>
              </a:rPr>
              <a:t>$150,000</a:t>
            </a:r>
            <a:endParaRPr sz="900">
              <a:latin typeface="Calibri"/>
              <a:ea typeface="Calibri"/>
              <a:cs typeface="Calibri"/>
              <a:sym typeface="Calibri"/>
            </a:endParaRPr>
          </a:p>
        </p:txBody>
      </p:sp>
      <p:sp>
        <p:nvSpPr>
          <p:cNvPr id="565" name="Google Shape;565;p47"/>
          <p:cNvSpPr txBox="1"/>
          <p:nvPr/>
        </p:nvSpPr>
        <p:spPr>
          <a:xfrm>
            <a:off x="7062884" y="3386770"/>
            <a:ext cx="402000" cy="151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zh-TW" sz="900">
                <a:solidFill>
                  <a:srgbClr val="12284A"/>
                </a:solidFill>
                <a:latin typeface="Calibri"/>
                <a:ea typeface="Calibri"/>
                <a:cs typeface="Calibri"/>
                <a:sym typeface="Calibri"/>
              </a:rPr>
              <a:t>12</a:t>
            </a:r>
            <a:endParaRPr sz="900">
              <a:latin typeface="Calibri"/>
              <a:ea typeface="Calibri"/>
              <a:cs typeface="Calibri"/>
              <a:sym typeface="Calibri"/>
            </a:endParaRPr>
          </a:p>
        </p:txBody>
      </p:sp>
      <p:sp>
        <p:nvSpPr>
          <p:cNvPr id="566" name="Google Shape;566;p47"/>
          <p:cNvSpPr txBox="1"/>
          <p:nvPr/>
        </p:nvSpPr>
        <p:spPr>
          <a:xfrm>
            <a:off x="7532872" y="3549838"/>
            <a:ext cx="460500" cy="151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zh-TW" sz="900">
                <a:solidFill>
                  <a:srgbClr val="12284A"/>
                </a:solidFill>
                <a:latin typeface="Calibri"/>
                <a:ea typeface="Calibri"/>
                <a:cs typeface="Calibri"/>
                <a:sym typeface="Calibri"/>
              </a:rPr>
              <a:t>16</a:t>
            </a:r>
            <a:endParaRPr sz="900">
              <a:latin typeface="Calibri"/>
              <a:ea typeface="Calibri"/>
              <a:cs typeface="Calibri"/>
              <a:sym typeface="Calibri"/>
            </a:endParaRPr>
          </a:p>
        </p:txBody>
      </p:sp>
      <p:sp>
        <p:nvSpPr>
          <p:cNvPr id="567" name="Google Shape;567;p47"/>
          <p:cNvSpPr txBox="1"/>
          <p:nvPr/>
        </p:nvSpPr>
        <p:spPr>
          <a:xfrm>
            <a:off x="6692288" y="3761174"/>
            <a:ext cx="460500" cy="151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zh-TW" sz="900">
                <a:solidFill>
                  <a:srgbClr val="12284A"/>
                </a:solidFill>
                <a:latin typeface="Calibri"/>
                <a:ea typeface="Calibri"/>
                <a:cs typeface="Calibri"/>
                <a:sym typeface="Calibri"/>
              </a:rPr>
              <a:t>8</a:t>
            </a:r>
            <a:endParaRPr sz="900">
              <a:latin typeface="Calibri"/>
              <a:ea typeface="Calibri"/>
              <a:cs typeface="Calibri"/>
              <a:sym typeface="Calibri"/>
            </a:endParaRPr>
          </a:p>
        </p:txBody>
      </p:sp>
      <p:sp>
        <p:nvSpPr>
          <p:cNvPr id="568" name="Google Shape;568;p47"/>
          <p:cNvSpPr txBox="1"/>
          <p:nvPr/>
        </p:nvSpPr>
        <p:spPr>
          <a:xfrm>
            <a:off x="5253193" y="2566953"/>
            <a:ext cx="3449700" cy="4638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zh-TW" sz="1400">
                <a:solidFill>
                  <a:srgbClr val="12284A"/>
                </a:solidFill>
                <a:latin typeface="Calibri"/>
                <a:ea typeface="Calibri"/>
                <a:cs typeface="Calibri"/>
                <a:sym typeface="Calibri"/>
              </a:rPr>
              <a:t>Promotional Methods Budget $ in Millions</a:t>
            </a:r>
            <a:endParaRPr sz="1400">
              <a:latin typeface="Calibri"/>
              <a:ea typeface="Calibri"/>
              <a:cs typeface="Calibri"/>
              <a:sym typeface="Calibri"/>
            </a:endParaRPr>
          </a:p>
          <a:p>
            <a:pPr indent="0" lvl="0" marL="833755" rtl="0" algn="l">
              <a:lnSpc>
                <a:spcPct val="100000"/>
              </a:lnSpc>
              <a:spcBef>
                <a:spcPts val="750"/>
              </a:spcBef>
              <a:spcAft>
                <a:spcPts val="0"/>
              </a:spcAft>
              <a:buNone/>
            </a:pPr>
            <a:r>
              <a:rPr lang="zh-TW" sz="900">
                <a:solidFill>
                  <a:srgbClr val="12284A"/>
                </a:solidFill>
                <a:latin typeface="Calibri"/>
                <a:ea typeface="Calibri"/>
                <a:cs typeface="Calibri"/>
                <a:sym typeface="Calibri"/>
              </a:rPr>
              <a:t>	       10	       15                  20                     25                       </a:t>
            </a:r>
            <a:endParaRPr sz="900">
              <a:latin typeface="Calibri"/>
              <a:ea typeface="Calibri"/>
              <a:cs typeface="Calibri"/>
              <a:sym typeface="Calibri"/>
            </a:endParaRPr>
          </a:p>
        </p:txBody>
      </p:sp>
      <p:sp>
        <p:nvSpPr>
          <p:cNvPr id="569" name="Google Shape;569;p47"/>
          <p:cNvSpPr txBox="1"/>
          <p:nvPr/>
        </p:nvSpPr>
        <p:spPr>
          <a:xfrm>
            <a:off x="4095050" y="2971150"/>
            <a:ext cx="1988700" cy="182100"/>
          </a:xfrm>
          <a:prstGeom prst="rect">
            <a:avLst/>
          </a:prstGeom>
          <a:noFill/>
          <a:ln>
            <a:noFill/>
          </a:ln>
        </p:spPr>
        <p:txBody>
          <a:bodyPr anchorCtr="0" anchor="t" bIns="0" lIns="0" spcFirstLastPara="1" rIns="0" wrap="square" tIns="12700">
            <a:spAutoFit/>
          </a:bodyPr>
          <a:lstStyle/>
          <a:p>
            <a:pPr indent="0" lvl="0" marL="0" rtl="0" algn="l">
              <a:lnSpc>
                <a:spcPct val="128181"/>
              </a:lnSpc>
              <a:spcBef>
                <a:spcPts val="0"/>
              </a:spcBef>
              <a:spcAft>
                <a:spcPts val="0"/>
              </a:spcAft>
              <a:buNone/>
            </a:pPr>
            <a:r>
              <a:rPr lang="zh-TW" sz="1100">
                <a:solidFill>
                  <a:srgbClr val="12284A"/>
                </a:solidFill>
                <a:latin typeface="Calibri"/>
                <a:ea typeface="Calibri"/>
                <a:cs typeface="Calibri"/>
                <a:sym typeface="Calibri"/>
              </a:rPr>
              <a:t>Social Media Promotions</a:t>
            </a:r>
            <a:endParaRPr sz="1100">
              <a:latin typeface="Calibri"/>
              <a:ea typeface="Calibri"/>
              <a:cs typeface="Calibri"/>
              <a:sym typeface="Calibri"/>
            </a:endParaRPr>
          </a:p>
        </p:txBody>
      </p:sp>
      <p:sp>
        <p:nvSpPr>
          <p:cNvPr id="570" name="Google Shape;570;p47"/>
          <p:cNvSpPr txBox="1"/>
          <p:nvPr/>
        </p:nvSpPr>
        <p:spPr>
          <a:xfrm>
            <a:off x="4002050" y="3094901"/>
            <a:ext cx="1988700" cy="782400"/>
          </a:xfrm>
          <a:prstGeom prst="rect">
            <a:avLst/>
          </a:prstGeom>
          <a:noFill/>
          <a:ln>
            <a:noFill/>
          </a:ln>
        </p:spPr>
        <p:txBody>
          <a:bodyPr anchorCtr="0" anchor="t" bIns="0" lIns="0" spcFirstLastPara="1" rIns="0" wrap="square" tIns="96500">
            <a:spAutoFit/>
          </a:bodyPr>
          <a:lstStyle/>
          <a:p>
            <a:pPr indent="0" lvl="0" marL="91440" rtl="0" algn="l">
              <a:lnSpc>
                <a:spcPct val="115000"/>
              </a:lnSpc>
              <a:spcBef>
                <a:spcPts val="0"/>
              </a:spcBef>
              <a:spcAft>
                <a:spcPts val="0"/>
              </a:spcAft>
              <a:buClr>
                <a:schemeClr val="dk1"/>
              </a:buClr>
              <a:buFont typeface="Arial"/>
              <a:buNone/>
            </a:pPr>
            <a:r>
              <a:rPr lang="zh-TW" sz="1000">
                <a:solidFill>
                  <a:schemeClr val="dk1"/>
                </a:solidFill>
                <a:latin typeface="Calibri"/>
                <a:ea typeface="Calibri"/>
                <a:cs typeface="Calibri"/>
                <a:sym typeface="Calibri"/>
              </a:rPr>
              <a:t>Sustainability-Focused Partnerships</a:t>
            </a:r>
            <a:endParaRPr b="0" i="0" sz="1000" u="none" strike="noStrike">
              <a:solidFill>
                <a:schemeClr val="dk1"/>
              </a:solidFill>
              <a:latin typeface="Arial"/>
              <a:ea typeface="Arial"/>
              <a:cs typeface="Arial"/>
              <a:sym typeface="Arial"/>
            </a:endParaRPr>
          </a:p>
          <a:p>
            <a:pPr indent="0" lvl="0" marL="91440" rtl="0" algn="l">
              <a:lnSpc>
                <a:spcPct val="115000"/>
              </a:lnSpc>
              <a:spcBef>
                <a:spcPts val="0"/>
              </a:spcBef>
              <a:spcAft>
                <a:spcPts val="0"/>
              </a:spcAft>
              <a:buNone/>
            </a:pPr>
            <a:r>
              <a:rPr b="0" i="0" lang="zh-TW" sz="1000" u="none" strike="noStrike">
                <a:solidFill>
                  <a:schemeClr val="dk1"/>
                </a:solidFill>
                <a:latin typeface="Calibri"/>
                <a:ea typeface="Calibri"/>
                <a:cs typeface="Calibri"/>
                <a:sym typeface="Calibri"/>
              </a:rPr>
              <a:t>Community Wellness Events</a:t>
            </a:r>
            <a:endParaRPr b="0" i="0" sz="1000" u="none" strike="noStrike">
              <a:solidFill>
                <a:schemeClr val="dk1"/>
              </a:solidFill>
              <a:latin typeface="Arial"/>
              <a:ea typeface="Arial"/>
              <a:cs typeface="Arial"/>
              <a:sym typeface="Arial"/>
            </a:endParaRPr>
          </a:p>
          <a:p>
            <a:pPr indent="0" lvl="0" marL="91440" rtl="0" algn="l">
              <a:lnSpc>
                <a:spcPct val="115000"/>
              </a:lnSpc>
              <a:spcBef>
                <a:spcPts val="0"/>
              </a:spcBef>
              <a:spcAft>
                <a:spcPts val="0"/>
              </a:spcAft>
              <a:buNone/>
            </a:pPr>
            <a:r>
              <a:rPr lang="zh-TW" sz="1000">
                <a:solidFill>
                  <a:schemeClr val="dk1"/>
                </a:solidFill>
                <a:latin typeface="Calibri"/>
                <a:ea typeface="Calibri"/>
                <a:cs typeface="Calibri"/>
                <a:sym typeface="Calibri"/>
              </a:rPr>
              <a:t>Interactive Product Sampling</a:t>
            </a:r>
            <a:endParaRPr i="0" sz="1000" u="none" strike="noStrike">
              <a:solidFill>
                <a:schemeClr val="dk1"/>
              </a:solidFill>
              <a:latin typeface="Calibri"/>
              <a:ea typeface="Calibri"/>
              <a:cs typeface="Calibri"/>
              <a:sym typeface="Calibri"/>
            </a:endParaRPr>
          </a:p>
          <a:p>
            <a:pPr indent="0" lvl="0" marL="91440" rtl="0" algn="l">
              <a:lnSpc>
                <a:spcPct val="115000"/>
              </a:lnSpc>
              <a:spcBef>
                <a:spcPts val="0"/>
              </a:spcBef>
              <a:spcAft>
                <a:spcPts val="0"/>
              </a:spcAft>
              <a:buNone/>
            </a:pPr>
            <a:r>
              <a:rPr b="0" i="0" lang="zh-TW" sz="1000" u="none" strike="noStrike">
                <a:solidFill>
                  <a:schemeClr val="dk1"/>
                </a:solidFill>
                <a:latin typeface="Calibri"/>
                <a:ea typeface="Calibri"/>
                <a:cs typeface="Calibri"/>
                <a:sym typeface="Calibri"/>
              </a:rPr>
              <a:t>Loyalty&amp; Rewards Program</a:t>
            </a:r>
            <a:endParaRPr b="0" i="0" sz="1000" u="none" strike="noStrike">
              <a:solidFill>
                <a:schemeClr val="dk1"/>
              </a:solidFill>
              <a:latin typeface="Arial"/>
              <a:ea typeface="Arial"/>
              <a:cs typeface="Arial"/>
              <a:sym typeface="Arial"/>
            </a:endParaRPr>
          </a:p>
        </p:txBody>
      </p:sp>
      <p:grpSp>
        <p:nvGrpSpPr>
          <p:cNvPr id="571" name="Google Shape;571;p47"/>
          <p:cNvGrpSpPr/>
          <p:nvPr/>
        </p:nvGrpSpPr>
        <p:grpSpPr>
          <a:xfrm>
            <a:off x="6113458" y="2980867"/>
            <a:ext cx="2283532" cy="1255767"/>
            <a:chOff x="5869044" y="4030980"/>
            <a:chExt cx="2366845" cy="1707133"/>
          </a:xfrm>
        </p:grpSpPr>
        <p:sp>
          <p:nvSpPr>
            <p:cNvPr id="572" name="Google Shape;572;p47"/>
            <p:cNvSpPr/>
            <p:nvPr/>
          </p:nvSpPr>
          <p:spPr>
            <a:xfrm>
              <a:off x="6521195" y="4030980"/>
              <a:ext cx="1214754" cy="1215866"/>
            </a:xfrm>
            <a:custGeom>
              <a:rect b="b" l="l" r="r" t="t"/>
              <a:pathLst>
                <a:path extrusionOk="0" h="1762125" w="1214754">
                  <a:moveTo>
                    <a:pt x="0" y="1203960"/>
                  </a:moveTo>
                  <a:lnTo>
                    <a:pt x="0" y="1761744"/>
                  </a:lnTo>
                </a:path>
                <a:path extrusionOk="0" h="1762125" w="1214754">
                  <a:moveTo>
                    <a:pt x="0" y="448056"/>
                  </a:moveTo>
                  <a:lnTo>
                    <a:pt x="0" y="1060704"/>
                  </a:lnTo>
                </a:path>
                <a:path extrusionOk="0" h="1762125" w="1214754">
                  <a:moveTo>
                    <a:pt x="0" y="196596"/>
                  </a:moveTo>
                  <a:lnTo>
                    <a:pt x="0" y="306324"/>
                  </a:lnTo>
                </a:path>
                <a:path extrusionOk="0" h="1762125" w="1214754">
                  <a:moveTo>
                    <a:pt x="0" y="0"/>
                  </a:moveTo>
                  <a:lnTo>
                    <a:pt x="0" y="54864"/>
                  </a:lnTo>
                </a:path>
                <a:path extrusionOk="0" h="1762125" w="1214754">
                  <a:moveTo>
                    <a:pt x="606551" y="196596"/>
                  </a:moveTo>
                  <a:lnTo>
                    <a:pt x="606551" y="1761744"/>
                  </a:lnTo>
                </a:path>
                <a:path extrusionOk="0" h="1762125" w="1214754">
                  <a:moveTo>
                    <a:pt x="606551" y="0"/>
                  </a:moveTo>
                  <a:lnTo>
                    <a:pt x="606551" y="54864"/>
                  </a:lnTo>
                </a:path>
                <a:path extrusionOk="0" h="1762125" w="1214754">
                  <a:moveTo>
                    <a:pt x="1214627" y="196596"/>
                  </a:moveTo>
                  <a:lnTo>
                    <a:pt x="1214627" y="1761744"/>
                  </a:lnTo>
                </a:path>
                <a:path extrusionOk="0" h="1762125" w="1214754">
                  <a:moveTo>
                    <a:pt x="1214627" y="0"/>
                  </a:moveTo>
                  <a:lnTo>
                    <a:pt x="1214627" y="54864"/>
                  </a:lnTo>
                </a:path>
              </a:pathLst>
            </a:custGeom>
            <a:noFill/>
            <a:ln cap="flat" cmpd="sng" w="9525">
              <a:solidFill>
                <a:srgbClr val="DEE7F7"/>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73" name="Google Shape;573;p47"/>
            <p:cNvSpPr/>
            <p:nvPr/>
          </p:nvSpPr>
          <p:spPr>
            <a:xfrm>
              <a:off x="5914644" y="4085842"/>
              <a:ext cx="2321245" cy="129793"/>
            </a:xfrm>
            <a:custGeom>
              <a:rect b="b" l="l" r="r" t="t"/>
              <a:pathLst>
                <a:path extrusionOk="0" h="142239" w="2124709">
                  <a:moveTo>
                    <a:pt x="2124455" y="0"/>
                  </a:moveTo>
                  <a:lnTo>
                    <a:pt x="0" y="0"/>
                  </a:lnTo>
                  <a:lnTo>
                    <a:pt x="0" y="141731"/>
                  </a:lnTo>
                  <a:lnTo>
                    <a:pt x="2124455" y="141731"/>
                  </a:lnTo>
                  <a:lnTo>
                    <a:pt x="2124455" y="0"/>
                  </a:lnTo>
                  <a:close/>
                </a:path>
              </a:pathLst>
            </a:custGeom>
            <a:solidFill>
              <a:schemeClr val="accent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74" name="Google Shape;574;p47"/>
            <p:cNvSpPr/>
            <p:nvPr/>
          </p:nvSpPr>
          <p:spPr>
            <a:xfrm>
              <a:off x="5914645" y="4337303"/>
              <a:ext cx="1822183" cy="161086"/>
            </a:xfrm>
            <a:custGeom>
              <a:rect b="b" l="l" r="r" t="t"/>
              <a:pathLst>
                <a:path extrusionOk="0" h="142239" w="909954">
                  <a:moveTo>
                    <a:pt x="909827" y="0"/>
                  </a:moveTo>
                  <a:lnTo>
                    <a:pt x="0" y="0"/>
                  </a:lnTo>
                  <a:lnTo>
                    <a:pt x="0" y="141732"/>
                  </a:lnTo>
                  <a:lnTo>
                    <a:pt x="909827" y="141732"/>
                  </a:lnTo>
                  <a:lnTo>
                    <a:pt x="909827" y="0"/>
                  </a:lnTo>
                  <a:close/>
                </a:path>
              </a:pathLst>
            </a:custGeom>
            <a:solidFill>
              <a:schemeClr val="accent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75" name="Google Shape;575;p47"/>
            <p:cNvSpPr/>
            <p:nvPr/>
          </p:nvSpPr>
          <p:spPr>
            <a:xfrm>
              <a:off x="5914643" y="4588763"/>
              <a:ext cx="890858" cy="129877"/>
            </a:xfrm>
            <a:custGeom>
              <a:rect b="b" l="l" r="r" t="t"/>
              <a:pathLst>
                <a:path extrusionOk="0" h="143510" w="303529">
                  <a:moveTo>
                    <a:pt x="303275" y="0"/>
                  </a:moveTo>
                  <a:lnTo>
                    <a:pt x="0" y="0"/>
                  </a:lnTo>
                  <a:lnTo>
                    <a:pt x="0" y="143256"/>
                  </a:lnTo>
                  <a:lnTo>
                    <a:pt x="303275" y="143256"/>
                  </a:lnTo>
                  <a:lnTo>
                    <a:pt x="303275" y="0"/>
                  </a:lnTo>
                  <a:close/>
                </a:path>
              </a:pathLst>
            </a:custGeom>
            <a:solidFill>
              <a:schemeClr val="accent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76" name="Google Shape;576;p47"/>
            <p:cNvSpPr/>
            <p:nvPr/>
          </p:nvSpPr>
          <p:spPr>
            <a:xfrm>
              <a:off x="5914643" y="4840223"/>
              <a:ext cx="1361330" cy="129877"/>
            </a:xfrm>
            <a:custGeom>
              <a:rect b="b" l="l" r="r" t="t"/>
              <a:pathLst>
                <a:path extrusionOk="0" h="143510" w="607059">
                  <a:moveTo>
                    <a:pt x="606551" y="0"/>
                  </a:moveTo>
                  <a:lnTo>
                    <a:pt x="0" y="0"/>
                  </a:lnTo>
                  <a:lnTo>
                    <a:pt x="0" y="143256"/>
                  </a:lnTo>
                  <a:lnTo>
                    <a:pt x="606551" y="143256"/>
                  </a:lnTo>
                  <a:lnTo>
                    <a:pt x="606551" y="0"/>
                  </a:lnTo>
                  <a:close/>
                </a:path>
              </a:pathLst>
            </a:custGeom>
            <a:solidFill>
              <a:schemeClr val="accent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77" name="Google Shape;577;p47"/>
            <p:cNvSpPr/>
            <p:nvPr/>
          </p:nvSpPr>
          <p:spPr>
            <a:xfrm>
              <a:off x="5914645" y="5091683"/>
              <a:ext cx="498200" cy="143510"/>
            </a:xfrm>
            <a:custGeom>
              <a:rect b="b" l="l" r="r" t="t"/>
              <a:pathLst>
                <a:path extrusionOk="0" h="143510" w="909954">
                  <a:moveTo>
                    <a:pt x="909827" y="0"/>
                  </a:moveTo>
                  <a:lnTo>
                    <a:pt x="0" y="0"/>
                  </a:lnTo>
                  <a:lnTo>
                    <a:pt x="0" y="143255"/>
                  </a:lnTo>
                  <a:lnTo>
                    <a:pt x="909827" y="143255"/>
                  </a:lnTo>
                  <a:lnTo>
                    <a:pt x="909827" y="0"/>
                  </a:lnTo>
                  <a:close/>
                </a:path>
              </a:pathLst>
            </a:custGeom>
            <a:solidFill>
              <a:schemeClr val="accent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78" name="Google Shape;578;p47"/>
            <p:cNvSpPr/>
            <p:nvPr/>
          </p:nvSpPr>
          <p:spPr>
            <a:xfrm>
              <a:off x="5914644" y="5343143"/>
              <a:ext cx="607059" cy="143510"/>
            </a:xfrm>
            <a:custGeom>
              <a:rect b="b" l="l" r="r" t="t"/>
              <a:pathLst>
                <a:path extrusionOk="0" h="143510" w="607059">
                  <a:moveTo>
                    <a:pt x="606551" y="0"/>
                  </a:moveTo>
                  <a:lnTo>
                    <a:pt x="0" y="0"/>
                  </a:lnTo>
                  <a:lnTo>
                    <a:pt x="0" y="143255"/>
                  </a:lnTo>
                  <a:lnTo>
                    <a:pt x="606551" y="143255"/>
                  </a:lnTo>
                  <a:lnTo>
                    <a:pt x="606551" y="0"/>
                  </a:lnTo>
                  <a:close/>
                </a:path>
              </a:pathLst>
            </a:custGeom>
            <a:solidFill>
              <a:schemeClr val="lt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79" name="Google Shape;579;p47"/>
            <p:cNvSpPr/>
            <p:nvPr/>
          </p:nvSpPr>
          <p:spPr>
            <a:xfrm>
              <a:off x="5914644" y="5594603"/>
              <a:ext cx="607059" cy="143510"/>
            </a:xfrm>
            <a:custGeom>
              <a:rect b="b" l="l" r="r" t="t"/>
              <a:pathLst>
                <a:path extrusionOk="0" h="143510" w="607059">
                  <a:moveTo>
                    <a:pt x="606551" y="0"/>
                  </a:moveTo>
                  <a:lnTo>
                    <a:pt x="0" y="0"/>
                  </a:lnTo>
                  <a:lnTo>
                    <a:pt x="0" y="143256"/>
                  </a:lnTo>
                  <a:lnTo>
                    <a:pt x="606551" y="143256"/>
                  </a:lnTo>
                  <a:lnTo>
                    <a:pt x="606551" y="0"/>
                  </a:lnTo>
                  <a:close/>
                </a:path>
              </a:pathLst>
            </a:custGeom>
            <a:solidFill>
              <a:schemeClr val="lt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80" name="Google Shape;580;p47"/>
            <p:cNvSpPr/>
            <p:nvPr/>
          </p:nvSpPr>
          <p:spPr>
            <a:xfrm flipH="1">
              <a:off x="5869044" y="4030980"/>
              <a:ext cx="45600" cy="1171813"/>
            </a:xfrm>
            <a:custGeom>
              <a:rect b="b" l="l" r="r" t="t"/>
              <a:pathLst>
                <a:path extrusionOk="0" h="1762125" w="120000">
                  <a:moveTo>
                    <a:pt x="0" y="0"/>
                  </a:moveTo>
                  <a:lnTo>
                    <a:pt x="0" y="1761744"/>
                  </a:lnTo>
                </a:path>
              </a:pathLst>
            </a:custGeom>
            <a:noFill/>
            <a:ln cap="flat" cmpd="sng" w="9525">
              <a:solidFill>
                <a:srgbClr val="CDDBF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581" name="Google Shape;581;p47"/>
          <p:cNvSpPr txBox="1"/>
          <p:nvPr/>
        </p:nvSpPr>
        <p:spPr>
          <a:xfrm>
            <a:off x="7993247" y="3202388"/>
            <a:ext cx="460500" cy="151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zh-TW" sz="900">
                <a:solidFill>
                  <a:srgbClr val="12284A"/>
                </a:solidFill>
                <a:latin typeface="Calibri"/>
                <a:ea typeface="Calibri"/>
                <a:cs typeface="Calibri"/>
                <a:sym typeface="Calibri"/>
              </a:rPr>
              <a:t>20</a:t>
            </a:r>
            <a:endParaRPr sz="900">
              <a:latin typeface="Calibri"/>
              <a:ea typeface="Calibri"/>
              <a:cs typeface="Calibri"/>
              <a:sym typeface="Calibri"/>
            </a:endParaRPr>
          </a:p>
        </p:txBody>
      </p:sp>
      <p:sp>
        <p:nvSpPr>
          <p:cNvPr id="582" name="Google Shape;582;p47"/>
          <p:cNvSpPr/>
          <p:nvPr/>
        </p:nvSpPr>
        <p:spPr>
          <a:xfrm flipH="1">
            <a:off x="8519700" y="3003716"/>
            <a:ext cx="44100" cy="863441"/>
          </a:xfrm>
          <a:custGeom>
            <a:rect b="b" l="l" r="r" t="t"/>
            <a:pathLst>
              <a:path extrusionOk="0" h="1762125" w="120000">
                <a:moveTo>
                  <a:pt x="0" y="0"/>
                </a:moveTo>
                <a:lnTo>
                  <a:pt x="0" y="1761744"/>
                </a:lnTo>
              </a:path>
            </a:pathLst>
          </a:custGeom>
          <a:noFill/>
          <a:ln cap="flat" cmpd="sng" w="9525">
            <a:solidFill>
              <a:srgbClr val="CDDBF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83" name="Google Shape;583;p47"/>
          <p:cNvSpPr txBox="1"/>
          <p:nvPr/>
        </p:nvSpPr>
        <p:spPr>
          <a:xfrm>
            <a:off x="379475" y="1056124"/>
            <a:ext cx="4330200" cy="1242300"/>
          </a:xfrm>
          <a:prstGeom prst="rect">
            <a:avLst/>
          </a:prstGeom>
          <a:solidFill>
            <a:srgbClr val="F1F1F1"/>
          </a:solidFill>
          <a:ln>
            <a:noFill/>
          </a:ln>
        </p:spPr>
        <p:txBody>
          <a:bodyPr anchorCtr="0" anchor="t" bIns="0" lIns="0" spcFirstLastPara="1" rIns="0" wrap="square" tIns="132700">
            <a:spAutoFit/>
          </a:bodyPr>
          <a:lstStyle/>
          <a:p>
            <a:pPr indent="0" lvl="0" marL="90805" rtl="0" algn="just">
              <a:lnSpc>
                <a:spcPct val="100000"/>
              </a:lnSpc>
              <a:spcBef>
                <a:spcPts val="0"/>
              </a:spcBef>
              <a:spcAft>
                <a:spcPts val="0"/>
              </a:spcAft>
              <a:buNone/>
            </a:pPr>
            <a:r>
              <a:rPr lang="zh-TW" sz="1200">
                <a:solidFill>
                  <a:schemeClr val="dk1"/>
                </a:solidFill>
              </a:rPr>
              <a:t>Last financial year, Campbell's allocated a total of </a:t>
            </a:r>
            <a:r>
              <a:rPr b="1" lang="zh-TW" sz="1200">
                <a:solidFill>
                  <a:schemeClr val="dk1"/>
                </a:solidFill>
              </a:rPr>
              <a:t>$365 million</a:t>
            </a:r>
            <a:r>
              <a:rPr lang="zh-TW" sz="1200">
                <a:solidFill>
                  <a:schemeClr val="dk1"/>
                </a:solidFill>
              </a:rPr>
              <a:t> to advertising and consumer promotion expenses across all product lines. In this financial year, Campbell's will allocate </a:t>
            </a:r>
            <a:r>
              <a:rPr b="1" lang="zh-TW" sz="1200">
                <a:solidFill>
                  <a:schemeClr val="dk1"/>
                </a:solidFill>
              </a:rPr>
              <a:t>$80 million</a:t>
            </a:r>
            <a:r>
              <a:rPr lang="zh-TW" sz="1200">
                <a:solidFill>
                  <a:schemeClr val="dk1"/>
                </a:solidFill>
              </a:rPr>
              <a:t>, representing about </a:t>
            </a:r>
            <a:r>
              <a:rPr b="1" lang="zh-TW" sz="1200">
                <a:solidFill>
                  <a:schemeClr val="dk1"/>
                </a:solidFill>
              </a:rPr>
              <a:t>22%</a:t>
            </a:r>
            <a:r>
              <a:rPr lang="zh-TW" sz="1200">
                <a:solidFill>
                  <a:schemeClr val="dk1"/>
                </a:solidFill>
              </a:rPr>
              <a:t> of the total budget, exclusively to promoting its soup line. We’ll focus on five key promotional methods to maximize impact.</a:t>
            </a:r>
            <a:endParaRPr sz="2000">
              <a:latin typeface="Calibri"/>
              <a:ea typeface="Calibri"/>
              <a:cs typeface="Calibri"/>
              <a:sym typeface="Calibri"/>
            </a:endParaRPr>
          </a:p>
        </p:txBody>
      </p:sp>
      <p:sp>
        <p:nvSpPr>
          <p:cNvPr id="584" name="Google Shape;584;p47"/>
          <p:cNvSpPr txBox="1"/>
          <p:nvPr/>
        </p:nvSpPr>
        <p:spPr>
          <a:xfrm>
            <a:off x="392522" y="769524"/>
            <a:ext cx="8310300" cy="228900"/>
          </a:xfrm>
          <a:prstGeom prst="rect">
            <a:avLst/>
          </a:prstGeom>
          <a:noFill/>
          <a:ln>
            <a:noFill/>
          </a:ln>
        </p:spPr>
        <p:txBody>
          <a:bodyPr anchorCtr="0" anchor="t" bIns="0" lIns="0" spcFirstLastPara="1" rIns="0" wrap="square" tIns="13325">
            <a:spAutoFit/>
          </a:bodyPr>
          <a:lstStyle/>
          <a:p>
            <a:pPr indent="0" lvl="0" marL="0" rtl="0" algn="ctr">
              <a:lnSpc>
                <a:spcPct val="100000"/>
              </a:lnSpc>
              <a:spcBef>
                <a:spcPts val="0"/>
              </a:spcBef>
              <a:spcAft>
                <a:spcPts val="0"/>
              </a:spcAft>
              <a:buNone/>
            </a:pPr>
            <a:r>
              <a:rPr b="1" lang="zh-TW" sz="1400">
                <a:solidFill>
                  <a:srgbClr val="FFFFFF"/>
                </a:solidFill>
                <a:latin typeface="Calibri"/>
                <a:ea typeface="Calibri"/>
                <a:cs typeface="Calibri"/>
                <a:sym typeface="Calibri"/>
              </a:rPr>
              <a:t>PROMOTIONAL MARKETING BUDGET</a:t>
            </a:r>
            <a:endParaRPr sz="1400">
              <a:latin typeface="Calibri"/>
              <a:ea typeface="Calibri"/>
              <a:cs typeface="Calibri"/>
              <a:sym typeface="Calibri"/>
            </a:endParaRPr>
          </a:p>
        </p:txBody>
      </p:sp>
      <p:sp>
        <p:nvSpPr>
          <p:cNvPr id="585" name="Google Shape;585;p47"/>
          <p:cNvSpPr txBox="1"/>
          <p:nvPr/>
        </p:nvSpPr>
        <p:spPr>
          <a:xfrm>
            <a:off x="392522" y="769524"/>
            <a:ext cx="8310300" cy="228900"/>
          </a:xfrm>
          <a:prstGeom prst="rect">
            <a:avLst/>
          </a:prstGeom>
          <a:noFill/>
          <a:ln>
            <a:noFill/>
          </a:ln>
        </p:spPr>
        <p:txBody>
          <a:bodyPr anchorCtr="0" anchor="t" bIns="0" lIns="0" spcFirstLastPara="1" rIns="0" wrap="square" tIns="13325">
            <a:spAutoFit/>
          </a:bodyPr>
          <a:lstStyle/>
          <a:p>
            <a:pPr indent="0" lvl="0" marL="0" rtl="0" algn="ctr">
              <a:lnSpc>
                <a:spcPct val="100000"/>
              </a:lnSpc>
              <a:spcBef>
                <a:spcPts val="0"/>
              </a:spcBef>
              <a:spcAft>
                <a:spcPts val="0"/>
              </a:spcAft>
              <a:buNone/>
            </a:pPr>
            <a:r>
              <a:rPr b="1" lang="zh-TW" sz="1400">
                <a:solidFill>
                  <a:srgbClr val="FFFFFF"/>
                </a:solidFill>
                <a:latin typeface="Calibri"/>
                <a:ea typeface="Calibri"/>
                <a:cs typeface="Calibri"/>
                <a:sym typeface="Calibri"/>
              </a:rPr>
              <a:t>PROMOTIONAL MARKETING BUDGET</a:t>
            </a:r>
            <a:endParaRPr sz="1400">
              <a:latin typeface="Calibri"/>
              <a:ea typeface="Calibri"/>
              <a:cs typeface="Calibri"/>
              <a:sym typeface="Calibri"/>
            </a:endParaRPr>
          </a:p>
        </p:txBody>
      </p:sp>
      <p:sp>
        <p:nvSpPr>
          <p:cNvPr id="586" name="Google Shape;586;p47"/>
          <p:cNvSpPr txBox="1"/>
          <p:nvPr/>
        </p:nvSpPr>
        <p:spPr>
          <a:xfrm>
            <a:off x="379475" y="683875"/>
            <a:ext cx="858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a:solidFill>
                  <a:schemeClr val="dk1"/>
                </a:solidFill>
                <a:latin typeface="Calibri"/>
                <a:ea typeface="Calibri"/>
                <a:cs typeface="Calibri"/>
                <a:sym typeface="Calibri"/>
              </a:rPr>
              <a:t>PROMOTIONAL MARKETING BUDGET</a:t>
            </a:r>
            <a:endParaRPr>
              <a:solidFill>
                <a:schemeClr val="dk1"/>
              </a:solidFill>
            </a:endParaRPr>
          </a:p>
        </p:txBody>
      </p:sp>
      <p:grpSp>
        <p:nvGrpSpPr>
          <p:cNvPr id="587" name="Google Shape;587;p47"/>
          <p:cNvGrpSpPr/>
          <p:nvPr/>
        </p:nvGrpSpPr>
        <p:grpSpPr>
          <a:xfrm>
            <a:off x="379466" y="764626"/>
            <a:ext cx="8511342" cy="205712"/>
            <a:chOff x="379475" y="1019555"/>
            <a:chExt cx="8336280" cy="274319"/>
          </a:xfrm>
        </p:grpSpPr>
        <p:sp>
          <p:nvSpPr>
            <p:cNvPr id="588" name="Google Shape;588;p47"/>
            <p:cNvSpPr/>
            <p:nvPr/>
          </p:nvSpPr>
          <p:spPr>
            <a:xfrm>
              <a:off x="379475" y="1019555"/>
              <a:ext cx="8336280" cy="274319"/>
            </a:xfrm>
            <a:custGeom>
              <a:rect b="b" l="l" r="r" t="t"/>
              <a:pathLst>
                <a:path extrusionOk="0" h="274319" w="8336280">
                  <a:moveTo>
                    <a:pt x="8290559" y="0"/>
                  </a:moveTo>
                  <a:lnTo>
                    <a:pt x="45719" y="0"/>
                  </a:lnTo>
                  <a:lnTo>
                    <a:pt x="27924" y="3589"/>
                  </a:lnTo>
                  <a:lnTo>
                    <a:pt x="13392" y="13382"/>
                  </a:lnTo>
                  <a:lnTo>
                    <a:pt x="3593" y="27914"/>
                  </a:lnTo>
                  <a:lnTo>
                    <a:pt x="0" y="45720"/>
                  </a:lnTo>
                  <a:lnTo>
                    <a:pt x="0" y="228600"/>
                  </a:lnTo>
                  <a:lnTo>
                    <a:pt x="3593" y="246405"/>
                  </a:lnTo>
                  <a:lnTo>
                    <a:pt x="13392" y="260937"/>
                  </a:lnTo>
                  <a:lnTo>
                    <a:pt x="27924" y="270730"/>
                  </a:lnTo>
                  <a:lnTo>
                    <a:pt x="45719" y="274320"/>
                  </a:lnTo>
                  <a:lnTo>
                    <a:pt x="8290559" y="274320"/>
                  </a:lnTo>
                  <a:lnTo>
                    <a:pt x="8308365" y="270730"/>
                  </a:lnTo>
                  <a:lnTo>
                    <a:pt x="8322897" y="260937"/>
                  </a:lnTo>
                  <a:lnTo>
                    <a:pt x="8332690" y="246405"/>
                  </a:lnTo>
                  <a:lnTo>
                    <a:pt x="8336280" y="228600"/>
                  </a:lnTo>
                  <a:lnTo>
                    <a:pt x="8336280" y="45720"/>
                  </a:lnTo>
                  <a:lnTo>
                    <a:pt x="8332690" y="27914"/>
                  </a:lnTo>
                  <a:lnTo>
                    <a:pt x="8322897" y="13382"/>
                  </a:lnTo>
                  <a:lnTo>
                    <a:pt x="8308365" y="3589"/>
                  </a:lnTo>
                  <a:lnTo>
                    <a:pt x="8290559" y="0"/>
                  </a:lnTo>
                  <a:close/>
                </a:path>
              </a:pathLst>
            </a:custGeom>
            <a:solidFill>
              <a:srgbClr val="12294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89" name="Google Shape;589;p47"/>
            <p:cNvSpPr/>
            <p:nvPr/>
          </p:nvSpPr>
          <p:spPr>
            <a:xfrm>
              <a:off x="379475" y="1019555"/>
              <a:ext cx="8336280" cy="274319"/>
            </a:xfrm>
            <a:custGeom>
              <a:rect b="b" l="l" r="r" t="t"/>
              <a:pathLst>
                <a:path extrusionOk="0" h="274319" w="8336280">
                  <a:moveTo>
                    <a:pt x="0" y="45720"/>
                  </a:moveTo>
                  <a:lnTo>
                    <a:pt x="3593" y="27914"/>
                  </a:lnTo>
                  <a:lnTo>
                    <a:pt x="13392" y="13382"/>
                  </a:lnTo>
                  <a:lnTo>
                    <a:pt x="27924" y="3589"/>
                  </a:lnTo>
                  <a:lnTo>
                    <a:pt x="45719" y="0"/>
                  </a:lnTo>
                  <a:lnTo>
                    <a:pt x="8290559" y="0"/>
                  </a:lnTo>
                  <a:lnTo>
                    <a:pt x="8308365" y="3589"/>
                  </a:lnTo>
                  <a:lnTo>
                    <a:pt x="8322897" y="13382"/>
                  </a:lnTo>
                  <a:lnTo>
                    <a:pt x="8332690" y="27914"/>
                  </a:lnTo>
                  <a:lnTo>
                    <a:pt x="8336280" y="45720"/>
                  </a:lnTo>
                  <a:lnTo>
                    <a:pt x="8336280" y="228600"/>
                  </a:lnTo>
                  <a:lnTo>
                    <a:pt x="8332690" y="246405"/>
                  </a:lnTo>
                  <a:lnTo>
                    <a:pt x="8322897" y="260937"/>
                  </a:lnTo>
                  <a:lnTo>
                    <a:pt x="8308365" y="270730"/>
                  </a:lnTo>
                  <a:lnTo>
                    <a:pt x="8290559" y="274320"/>
                  </a:lnTo>
                  <a:lnTo>
                    <a:pt x="45719" y="274320"/>
                  </a:lnTo>
                  <a:lnTo>
                    <a:pt x="27924" y="270730"/>
                  </a:lnTo>
                  <a:lnTo>
                    <a:pt x="13392" y="260937"/>
                  </a:lnTo>
                  <a:lnTo>
                    <a:pt x="3593" y="246405"/>
                  </a:lnTo>
                  <a:lnTo>
                    <a:pt x="0" y="228600"/>
                  </a:lnTo>
                  <a:lnTo>
                    <a:pt x="0" y="45720"/>
                  </a:lnTo>
                  <a:close/>
                </a:path>
              </a:pathLst>
            </a:custGeom>
            <a:noFill/>
            <a:ln cap="flat" cmpd="sng" w="12700">
              <a:solidFill>
                <a:srgbClr val="16427C"/>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b="1" lang="zh-TW" sz="1000">
                  <a:solidFill>
                    <a:schemeClr val="lt1"/>
                  </a:solidFill>
                  <a:latin typeface="Calibri"/>
                  <a:ea typeface="Calibri"/>
                  <a:cs typeface="Calibri"/>
                  <a:sym typeface="Calibri"/>
                </a:rPr>
                <a:t>PROMOTIONAL MARKETING BUDGET</a:t>
              </a:r>
              <a:endParaRPr b="1" sz="1000">
                <a:solidFill>
                  <a:schemeClr val="lt1"/>
                </a:solidFill>
                <a:latin typeface="Calibri"/>
                <a:ea typeface="Calibri"/>
                <a:cs typeface="Calibri"/>
                <a:sym typeface="Calibri"/>
              </a:endParaRPr>
            </a:p>
          </p:txBody>
        </p:sp>
      </p:grpSp>
      <p:pic>
        <p:nvPicPr>
          <p:cNvPr id="590" name="Google Shape;590;p47"/>
          <p:cNvPicPr preferRelativeResize="0"/>
          <p:nvPr/>
        </p:nvPicPr>
        <p:blipFill>
          <a:blip r:embed="rId4">
            <a:alphaModFix/>
          </a:blip>
          <a:stretch>
            <a:fillRect/>
          </a:stretch>
        </p:blipFill>
        <p:spPr>
          <a:xfrm>
            <a:off x="7046800" y="133350"/>
            <a:ext cx="897050" cy="673224"/>
          </a:xfrm>
          <a:prstGeom prst="rect">
            <a:avLst/>
          </a:prstGeom>
          <a:noFill/>
          <a:ln>
            <a:noFill/>
          </a:ln>
        </p:spPr>
      </p:pic>
      <p:pic>
        <p:nvPicPr>
          <p:cNvPr id="591" name="Google Shape;591;p47"/>
          <p:cNvPicPr preferRelativeResize="0"/>
          <p:nvPr/>
        </p:nvPicPr>
        <p:blipFill>
          <a:blip r:embed="rId5">
            <a:alphaModFix/>
          </a:blip>
          <a:stretch>
            <a:fillRect/>
          </a:stretch>
        </p:blipFill>
        <p:spPr>
          <a:xfrm>
            <a:off x="7943850" y="133350"/>
            <a:ext cx="581976" cy="581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8"/>
          <p:cNvSpPr txBox="1"/>
          <p:nvPr>
            <p:ph type="title"/>
          </p:nvPr>
        </p:nvSpPr>
        <p:spPr>
          <a:xfrm>
            <a:off x="107625" y="133346"/>
            <a:ext cx="5297700" cy="369300"/>
          </a:xfrm>
          <a:prstGeom prst="rect">
            <a:avLst/>
          </a:prstGeom>
        </p:spPr>
        <p:txBody>
          <a:bodyPr anchorCtr="0" anchor="t" bIns="0" lIns="0" spcFirstLastPara="1" rIns="0" wrap="square" tIns="0">
            <a:spAutoFit/>
          </a:bodyPr>
          <a:lstStyle/>
          <a:p>
            <a:pPr indent="0" lvl="0" marL="12700" rtl="0" algn="l">
              <a:spcBef>
                <a:spcPts val="0"/>
              </a:spcBef>
              <a:spcAft>
                <a:spcPts val="0"/>
              </a:spcAft>
              <a:buClr>
                <a:schemeClr val="dk1"/>
              </a:buClr>
              <a:buSzPts val="1100"/>
              <a:buFont typeface="Arial"/>
              <a:buNone/>
            </a:pPr>
            <a:r>
              <a:rPr lang="zh-TW">
                <a:solidFill>
                  <a:srgbClr val="E84927"/>
                </a:solidFill>
                <a:latin typeface="Georgia"/>
                <a:ea typeface="Georgia"/>
                <a:cs typeface="Georgia"/>
                <a:sym typeface="Georgia"/>
              </a:rPr>
              <a:t>Financial Projections</a:t>
            </a:r>
            <a:endParaRPr/>
          </a:p>
        </p:txBody>
      </p:sp>
      <p:pic>
        <p:nvPicPr>
          <p:cNvPr id="597" name="Google Shape;597;p48"/>
          <p:cNvPicPr preferRelativeResize="0"/>
          <p:nvPr/>
        </p:nvPicPr>
        <p:blipFill>
          <a:blip r:embed="rId3">
            <a:alphaModFix/>
          </a:blip>
          <a:stretch>
            <a:fillRect/>
          </a:stretch>
        </p:blipFill>
        <p:spPr>
          <a:xfrm>
            <a:off x="325600" y="920400"/>
            <a:ext cx="3848999" cy="1714050"/>
          </a:xfrm>
          <a:prstGeom prst="rect">
            <a:avLst/>
          </a:prstGeom>
          <a:noFill/>
          <a:ln>
            <a:noFill/>
          </a:ln>
        </p:spPr>
      </p:pic>
      <p:sp>
        <p:nvSpPr>
          <p:cNvPr id="598" name="Google Shape;598;p48"/>
          <p:cNvSpPr txBox="1"/>
          <p:nvPr/>
        </p:nvSpPr>
        <p:spPr>
          <a:xfrm>
            <a:off x="609813" y="691501"/>
            <a:ext cx="3449700" cy="2289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zh-TW" sz="1400">
                <a:solidFill>
                  <a:srgbClr val="12284A"/>
                </a:solidFill>
                <a:latin typeface="Calibri"/>
                <a:ea typeface="Calibri"/>
                <a:cs typeface="Calibri"/>
                <a:sym typeface="Calibri"/>
              </a:rPr>
              <a:t>Promotional </a:t>
            </a:r>
            <a:r>
              <a:rPr b="1" lang="zh-TW">
                <a:solidFill>
                  <a:srgbClr val="12284A"/>
                </a:solidFill>
                <a:latin typeface="Calibri"/>
                <a:ea typeface="Calibri"/>
                <a:cs typeface="Calibri"/>
                <a:sym typeface="Calibri"/>
              </a:rPr>
              <a:t>Marketing </a:t>
            </a:r>
            <a:r>
              <a:rPr b="1" lang="zh-TW" sz="1400">
                <a:solidFill>
                  <a:srgbClr val="12284A"/>
                </a:solidFill>
                <a:latin typeface="Calibri"/>
                <a:ea typeface="Calibri"/>
                <a:cs typeface="Calibri"/>
                <a:sym typeface="Calibri"/>
              </a:rPr>
              <a:t>Budget $ in</a:t>
            </a:r>
            <a:r>
              <a:rPr b="1" lang="zh-TW" sz="1400">
                <a:solidFill>
                  <a:srgbClr val="12284A"/>
                </a:solidFill>
                <a:latin typeface="Calibri"/>
                <a:ea typeface="Calibri"/>
                <a:cs typeface="Calibri"/>
                <a:sym typeface="Calibri"/>
              </a:rPr>
              <a:t> Millions</a:t>
            </a:r>
            <a:r>
              <a:rPr lang="zh-TW" sz="900">
                <a:solidFill>
                  <a:srgbClr val="12284A"/>
                </a:solidFill>
                <a:latin typeface="Calibri"/>
                <a:ea typeface="Calibri"/>
                <a:cs typeface="Calibri"/>
                <a:sym typeface="Calibri"/>
              </a:rPr>
              <a:t>      </a:t>
            </a:r>
            <a:r>
              <a:rPr lang="zh-TW" sz="900">
                <a:solidFill>
                  <a:srgbClr val="12284A"/>
                </a:solidFill>
                <a:latin typeface="Calibri"/>
                <a:ea typeface="Calibri"/>
                <a:cs typeface="Calibri"/>
                <a:sym typeface="Calibri"/>
              </a:rPr>
              <a:t>         </a:t>
            </a:r>
            <a:endParaRPr sz="900">
              <a:latin typeface="Calibri"/>
              <a:ea typeface="Calibri"/>
              <a:cs typeface="Calibri"/>
              <a:sym typeface="Calibri"/>
            </a:endParaRPr>
          </a:p>
        </p:txBody>
      </p:sp>
      <p:pic>
        <p:nvPicPr>
          <p:cNvPr id="599" name="Google Shape;599;p48"/>
          <p:cNvPicPr preferRelativeResize="0"/>
          <p:nvPr/>
        </p:nvPicPr>
        <p:blipFill>
          <a:blip r:embed="rId4">
            <a:alphaModFix/>
          </a:blip>
          <a:stretch>
            <a:fillRect/>
          </a:stretch>
        </p:blipFill>
        <p:spPr>
          <a:xfrm>
            <a:off x="4698175" y="989225"/>
            <a:ext cx="4018125" cy="1861675"/>
          </a:xfrm>
          <a:prstGeom prst="rect">
            <a:avLst/>
          </a:prstGeom>
          <a:noFill/>
          <a:ln>
            <a:noFill/>
          </a:ln>
        </p:spPr>
      </p:pic>
      <p:sp>
        <p:nvSpPr>
          <p:cNvPr id="600" name="Google Shape;600;p48"/>
          <p:cNvSpPr txBox="1"/>
          <p:nvPr/>
        </p:nvSpPr>
        <p:spPr>
          <a:xfrm>
            <a:off x="4918588" y="691501"/>
            <a:ext cx="3449700" cy="2289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zh-TW">
                <a:solidFill>
                  <a:srgbClr val="12284A"/>
                </a:solidFill>
                <a:latin typeface="Calibri"/>
                <a:ea typeface="Calibri"/>
                <a:cs typeface="Calibri"/>
                <a:sym typeface="Calibri"/>
              </a:rPr>
              <a:t>Sales Forecas</a:t>
            </a:r>
            <a:r>
              <a:rPr b="1" lang="zh-TW" sz="1400">
                <a:solidFill>
                  <a:srgbClr val="12284A"/>
                </a:solidFill>
                <a:latin typeface="Calibri"/>
                <a:ea typeface="Calibri"/>
                <a:cs typeface="Calibri"/>
                <a:sym typeface="Calibri"/>
              </a:rPr>
              <a:t>t $ in Millions</a:t>
            </a:r>
            <a:r>
              <a:rPr lang="zh-TW" sz="900">
                <a:solidFill>
                  <a:srgbClr val="12284A"/>
                </a:solidFill>
                <a:latin typeface="Calibri"/>
                <a:ea typeface="Calibri"/>
                <a:cs typeface="Calibri"/>
                <a:sym typeface="Calibri"/>
              </a:rPr>
              <a:t>               </a:t>
            </a:r>
            <a:endParaRPr sz="900">
              <a:latin typeface="Calibri"/>
              <a:ea typeface="Calibri"/>
              <a:cs typeface="Calibri"/>
              <a:sym typeface="Calibri"/>
            </a:endParaRPr>
          </a:p>
        </p:txBody>
      </p:sp>
      <p:pic>
        <p:nvPicPr>
          <p:cNvPr id="601" name="Google Shape;601;p48"/>
          <p:cNvPicPr preferRelativeResize="0"/>
          <p:nvPr/>
        </p:nvPicPr>
        <p:blipFill>
          <a:blip r:embed="rId5">
            <a:alphaModFix/>
          </a:blip>
          <a:stretch>
            <a:fillRect/>
          </a:stretch>
        </p:blipFill>
        <p:spPr>
          <a:xfrm>
            <a:off x="325600" y="3081825"/>
            <a:ext cx="3733925" cy="1803675"/>
          </a:xfrm>
          <a:prstGeom prst="rect">
            <a:avLst/>
          </a:prstGeom>
          <a:noFill/>
          <a:ln>
            <a:noFill/>
          </a:ln>
        </p:spPr>
      </p:pic>
      <p:sp>
        <p:nvSpPr>
          <p:cNvPr id="602" name="Google Shape;602;p48"/>
          <p:cNvSpPr txBox="1"/>
          <p:nvPr/>
        </p:nvSpPr>
        <p:spPr>
          <a:xfrm>
            <a:off x="609825" y="2850900"/>
            <a:ext cx="3556800" cy="2289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zh-TW" sz="1400">
                <a:solidFill>
                  <a:srgbClr val="12284A"/>
                </a:solidFill>
                <a:latin typeface="Calibri"/>
                <a:ea typeface="Calibri"/>
                <a:cs typeface="Calibri"/>
                <a:sym typeface="Calibri"/>
              </a:rPr>
              <a:t>Promotional </a:t>
            </a:r>
            <a:r>
              <a:rPr b="1" lang="zh-TW">
                <a:solidFill>
                  <a:srgbClr val="12284A"/>
                </a:solidFill>
                <a:latin typeface="Calibri"/>
                <a:ea typeface="Calibri"/>
                <a:cs typeface="Calibri"/>
                <a:sym typeface="Calibri"/>
              </a:rPr>
              <a:t>Marketing Return on Investment</a:t>
            </a:r>
            <a:r>
              <a:rPr lang="zh-TW" sz="900">
                <a:solidFill>
                  <a:srgbClr val="12284A"/>
                </a:solidFill>
                <a:latin typeface="Calibri"/>
                <a:ea typeface="Calibri"/>
                <a:cs typeface="Calibri"/>
                <a:sym typeface="Calibri"/>
              </a:rPr>
              <a:t>              </a:t>
            </a:r>
            <a:endParaRPr sz="900">
              <a:latin typeface="Calibri"/>
              <a:ea typeface="Calibri"/>
              <a:cs typeface="Calibri"/>
              <a:sym typeface="Calibri"/>
            </a:endParaRPr>
          </a:p>
        </p:txBody>
      </p:sp>
      <p:sp>
        <p:nvSpPr>
          <p:cNvPr id="603" name="Google Shape;603;p48"/>
          <p:cNvSpPr txBox="1"/>
          <p:nvPr/>
        </p:nvSpPr>
        <p:spPr>
          <a:xfrm>
            <a:off x="4405525" y="3175000"/>
            <a:ext cx="4647000" cy="1046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zh-TW">
                <a:solidFill>
                  <a:srgbClr val="12284A"/>
                </a:solidFill>
                <a:latin typeface="Calibri"/>
                <a:ea typeface="Calibri"/>
                <a:cs typeface="Calibri"/>
                <a:sym typeface="Calibri"/>
              </a:rPr>
              <a:t>Annual MROI: 64.38% on $80M budget</a:t>
            </a:r>
            <a:endParaRPr b="1">
              <a:solidFill>
                <a:srgbClr val="12284A"/>
              </a:solidFill>
              <a:latin typeface="Calibri"/>
              <a:ea typeface="Calibri"/>
              <a:cs typeface="Calibri"/>
              <a:sym typeface="Calibri"/>
            </a:endParaRPr>
          </a:p>
          <a:p>
            <a:pPr indent="0" lvl="0" marL="0" rtl="0" algn="ctr">
              <a:lnSpc>
                <a:spcPct val="150000"/>
              </a:lnSpc>
              <a:spcBef>
                <a:spcPts val="0"/>
              </a:spcBef>
              <a:spcAft>
                <a:spcPts val="0"/>
              </a:spcAft>
              <a:buNone/>
            </a:pPr>
            <a:r>
              <a:rPr b="1" lang="zh-TW">
                <a:solidFill>
                  <a:srgbClr val="12284A"/>
                </a:solidFill>
                <a:latin typeface="Calibri"/>
                <a:ea typeface="Calibri"/>
                <a:cs typeface="Calibri"/>
                <a:sym typeface="Calibri"/>
              </a:rPr>
              <a:t>Peak Spend: August, November, December</a:t>
            </a:r>
            <a:endParaRPr b="1">
              <a:solidFill>
                <a:srgbClr val="12284A"/>
              </a:solidFill>
              <a:latin typeface="Calibri"/>
              <a:ea typeface="Calibri"/>
              <a:cs typeface="Calibri"/>
              <a:sym typeface="Calibri"/>
            </a:endParaRPr>
          </a:p>
          <a:p>
            <a:pPr indent="0" lvl="0" marL="0" rtl="0" algn="ctr">
              <a:lnSpc>
                <a:spcPct val="150000"/>
              </a:lnSpc>
              <a:spcBef>
                <a:spcPts val="0"/>
              </a:spcBef>
              <a:spcAft>
                <a:spcPts val="0"/>
              </a:spcAft>
              <a:buNone/>
            </a:pPr>
            <a:r>
              <a:rPr b="1" lang="zh-TW">
                <a:solidFill>
                  <a:srgbClr val="12284A"/>
                </a:solidFill>
                <a:latin typeface="Calibri"/>
                <a:ea typeface="Calibri"/>
                <a:cs typeface="Calibri"/>
                <a:sym typeface="Calibri"/>
              </a:rPr>
              <a:t>Sales Peaks: Highest in holiday season (Nov-Dec)</a:t>
            </a:r>
            <a:endParaRPr b="1">
              <a:solidFill>
                <a:srgbClr val="12284A"/>
              </a:solidFill>
              <a:latin typeface="Calibri"/>
              <a:ea typeface="Calibri"/>
              <a:cs typeface="Calibri"/>
              <a:sym typeface="Calibri"/>
            </a:endParaRPr>
          </a:p>
        </p:txBody>
      </p:sp>
      <p:pic>
        <p:nvPicPr>
          <p:cNvPr id="604" name="Google Shape;604;p48"/>
          <p:cNvPicPr preferRelativeResize="0"/>
          <p:nvPr/>
        </p:nvPicPr>
        <p:blipFill>
          <a:blip r:embed="rId6">
            <a:alphaModFix/>
          </a:blip>
          <a:stretch>
            <a:fillRect/>
          </a:stretch>
        </p:blipFill>
        <p:spPr>
          <a:xfrm>
            <a:off x="7046800" y="133350"/>
            <a:ext cx="897050" cy="673224"/>
          </a:xfrm>
          <a:prstGeom prst="rect">
            <a:avLst/>
          </a:prstGeom>
          <a:noFill/>
          <a:ln>
            <a:noFill/>
          </a:ln>
        </p:spPr>
      </p:pic>
      <p:pic>
        <p:nvPicPr>
          <p:cNvPr id="605" name="Google Shape;605;p48"/>
          <p:cNvPicPr preferRelativeResize="0"/>
          <p:nvPr/>
        </p:nvPicPr>
        <p:blipFill>
          <a:blip r:embed="rId7">
            <a:alphaModFix/>
          </a:blip>
          <a:stretch>
            <a:fillRect/>
          </a:stretch>
        </p:blipFill>
        <p:spPr>
          <a:xfrm>
            <a:off x="7943850" y="133350"/>
            <a:ext cx="581976" cy="581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49"/>
          <p:cNvPicPr preferRelativeResize="0"/>
          <p:nvPr/>
        </p:nvPicPr>
        <p:blipFill>
          <a:blip r:embed="rId3">
            <a:alphaModFix/>
          </a:blip>
          <a:stretch>
            <a:fillRect/>
          </a:stretch>
        </p:blipFill>
        <p:spPr>
          <a:xfrm>
            <a:off x="70550" y="997778"/>
            <a:ext cx="8991601" cy="3147947"/>
          </a:xfrm>
          <a:prstGeom prst="rect">
            <a:avLst/>
          </a:prstGeom>
          <a:noFill/>
          <a:ln>
            <a:noFill/>
          </a:ln>
        </p:spPr>
      </p:pic>
      <p:pic>
        <p:nvPicPr>
          <p:cNvPr id="611" name="Google Shape;611;p49"/>
          <p:cNvPicPr preferRelativeResize="0"/>
          <p:nvPr/>
        </p:nvPicPr>
        <p:blipFill>
          <a:blip r:embed="rId4">
            <a:alphaModFix/>
          </a:blip>
          <a:stretch>
            <a:fillRect/>
          </a:stretch>
        </p:blipFill>
        <p:spPr>
          <a:xfrm>
            <a:off x="7046800" y="133350"/>
            <a:ext cx="897050" cy="673224"/>
          </a:xfrm>
          <a:prstGeom prst="rect">
            <a:avLst/>
          </a:prstGeom>
          <a:noFill/>
          <a:ln>
            <a:noFill/>
          </a:ln>
        </p:spPr>
      </p:pic>
      <p:pic>
        <p:nvPicPr>
          <p:cNvPr id="612" name="Google Shape;612;p49"/>
          <p:cNvPicPr preferRelativeResize="0"/>
          <p:nvPr/>
        </p:nvPicPr>
        <p:blipFill>
          <a:blip r:embed="rId5">
            <a:alphaModFix/>
          </a:blip>
          <a:stretch>
            <a:fillRect/>
          </a:stretch>
        </p:blipFill>
        <p:spPr>
          <a:xfrm>
            <a:off x="7943850" y="133350"/>
            <a:ext cx="581976" cy="581976"/>
          </a:xfrm>
          <a:prstGeom prst="rect">
            <a:avLst/>
          </a:prstGeom>
          <a:noFill/>
          <a:ln>
            <a:noFill/>
          </a:ln>
        </p:spPr>
      </p:pic>
      <p:sp>
        <p:nvSpPr>
          <p:cNvPr id="613" name="Google Shape;613;p49"/>
          <p:cNvSpPr txBox="1"/>
          <p:nvPr/>
        </p:nvSpPr>
        <p:spPr>
          <a:xfrm>
            <a:off x="0" y="70175"/>
            <a:ext cx="59661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2400">
                <a:solidFill>
                  <a:srgbClr val="E84A27"/>
                </a:solidFill>
                <a:latin typeface="Georgia"/>
                <a:ea typeface="Georgia"/>
                <a:cs typeface="Georgia"/>
                <a:sym typeface="Georgia"/>
              </a:rPr>
              <a:t>Implementation</a:t>
            </a:r>
            <a:endParaRPr sz="1800">
              <a:solidFill>
                <a:schemeClr val="dk2"/>
              </a:solidFill>
            </a:endParaRPr>
          </a:p>
        </p:txBody>
      </p:sp>
      <p:sp>
        <p:nvSpPr>
          <p:cNvPr id="614" name="Google Shape;614;p49"/>
          <p:cNvSpPr/>
          <p:nvPr/>
        </p:nvSpPr>
        <p:spPr>
          <a:xfrm>
            <a:off x="7680075" y="1312550"/>
            <a:ext cx="129600" cy="109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15" name="Google Shape;615;p49"/>
          <p:cNvSpPr txBox="1"/>
          <p:nvPr/>
        </p:nvSpPr>
        <p:spPr>
          <a:xfrm>
            <a:off x="7775200" y="1323250"/>
            <a:ext cx="1215300" cy="10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700">
                <a:solidFill>
                  <a:schemeClr val="dk1"/>
                </a:solidFill>
                <a:latin typeface="Calibri"/>
                <a:ea typeface="Calibri"/>
                <a:cs typeface="Calibri"/>
                <a:sym typeface="Calibri"/>
              </a:rPr>
              <a:t>Product development team</a:t>
            </a:r>
            <a:endParaRPr sz="700">
              <a:solidFill>
                <a:schemeClr val="dk1"/>
              </a:solidFill>
              <a:latin typeface="Calibri"/>
              <a:ea typeface="Calibri"/>
              <a:cs typeface="Calibri"/>
              <a:sym typeface="Calibri"/>
            </a:endParaRPr>
          </a:p>
        </p:txBody>
      </p:sp>
      <p:sp>
        <p:nvSpPr>
          <p:cNvPr id="616" name="Google Shape;616;p49"/>
          <p:cNvSpPr txBox="1"/>
          <p:nvPr/>
        </p:nvSpPr>
        <p:spPr>
          <a:xfrm>
            <a:off x="7775200" y="1453350"/>
            <a:ext cx="15204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700">
                <a:solidFill>
                  <a:schemeClr val="dk1"/>
                </a:solidFill>
                <a:latin typeface="Calibri"/>
                <a:ea typeface="Calibri"/>
                <a:cs typeface="Calibri"/>
                <a:sym typeface="Calibri"/>
              </a:rPr>
              <a:t>Design Team</a:t>
            </a:r>
            <a:endParaRPr sz="700">
              <a:solidFill>
                <a:schemeClr val="dk1"/>
              </a:solidFill>
              <a:latin typeface="Calibri"/>
              <a:ea typeface="Calibri"/>
              <a:cs typeface="Calibri"/>
              <a:sym typeface="Calibri"/>
            </a:endParaRPr>
          </a:p>
        </p:txBody>
      </p:sp>
      <p:sp>
        <p:nvSpPr>
          <p:cNvPr id="617" name="Google Shape;617;p49"/>
          <p:cNvSpPr txBox="1"/>
          <p:nvPr/>
        </p:nvSpPr>
        <p:spPr>
          <a:xfrm>
            <a:off x="7775200" y="1714700"/>
            <a:ext cx="1520400" cy="21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700">
                <a:solidFill>
                  <a:schemeClr val="dk1"/>
                </a:solidFill>
                <a:latin typeface="Calibri"/>
                <a:ea typeface="Calibri"/>
                <a:cs typeface="Calibri"/>
                <a:sym typeface="Calibri"/>
              </a:rPr>
              <a:t>Marketing team</a:t>
            </a:r>
            <a:endParaRPr sz="700">
              <a:solidFill>
                <a:schemeClr val="dk1"/>
              </a:solidFill>
              <a:latin typeface="Calibri"/>
              <a:ea typeface="Calibri"/>
              <a:cs typeface="Calibri"/>
              <a:sym typeface="Calibri"/>
            </a:endParaRPr>
          </a:p>
        </p:txBody>
      </p:sp>
      <p:sp>
        <p:nvSpPr>
          <p:cNvPr id="618" name="Google Shape;618;p49"/>
          <p:cNvSpPr txBox="1"/>
          <p:nvPr/>
        </p:nvSpPr>
        <p:spPr>
          <a:xfrm>
            <a:off x="7775200" y="1943300"/>
            <a:ext cx="1520400" cy="21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700">
                <a:solidFill>
                  <a:schemeClr val="dk1"/>
                </a:solidFill>
                <a:latin typeface="Calibri"/>
                <a:ea typeface="Calibri"/>
                <a:cs typeface="Calibri"/>
                <a:sym typeface="Calibri"/>
              </a:rPr>
              <a:t>Social media team</a:t>
            </a:r>
            <a:endParaRPr sz="700">
              <a:solidFill>
                <a:schemeClr val="dk1"/>
              </a:solidFill>
              <a:latin typeface="Calibri"/>
              <a:ea typeface="Calibri"/>
              <a:cs typeface="Calibri"/>
              <a:sym typeface="Calibri"/>
            </a:endParaRPr>
          </a:p>
        </p:txBody>
      </p:sp>
      <p:sp>
        <p:nvSpPr>
          <p:cNvPr id="619" name="Google Shape;619;p49"/>
          <p:cNvSpPr txBox="1"/>
          <p:nvPr/>
        </p:nvSpPr>
        <p:spPr>
          <a:xfrm>
            <a:off x="7775200" y="2171900"/>
            <a:ext cx="1520400" cy="21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700">
                <a:solidFill>
                  <a:schemeClr val="dk1"/>
                </a:solidFill>
                <a:latin typeface="Calibri"/>
                <a:ea typeface="Calibri"/>
                <a:cs typeface="Calibri"/>
                <a:sym typeface="Calibri"/>
              </a:rPr>
              <a:t>Sustainability team</a:t>
            </a:r>
            <a:endParaRPr sz="700">
              <a:solidFill>
                <a:schemeClr val="dk1"/>
              </a:solidFill>
              <a:latin typeface="Calibri"/>
              <a:ea typeface="Calibri"/>
              <a:cs typeface="Calibri"/>
              <a:sym typeface="Calibri"/>
            </a:endParaRPr>
          </a:p>
        </p:txBody>
      </p:sp>
      <p:sp>
        <p:nvSpPr>
          <p:cNvPr id="620" name="Google Shape;620;p49"/>
          <p:cNvSpPr txBox="1"/>
          <p:nvPr/>
        </p:nvSpPr>
        <p:spPr>
          <a:xfrm>
            <a:off x="7775200" y="2400500"/>
            <a:ext cx="1520400" cy="21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700">
                <a:solidFill>
                  <a:schemeClr val="dk1"/>
                </a:solidFill>
                <a:latin typeface="Calibri"/>
                <a:ea typeface="Calibri"/>
                <a:cs typeface="Calibri"/>
                <a:sym typeface="Calibri"/>
              </a:rPr>
              <a:t>Sales and e-commerce team</a:t>
            </a:r>
            <a:endParaRPr sz="700">
              <a:solidFill>
                <a:schemeClr val="dk1"/>
              </a:solidFill>
              <a:latin typeface="Calibri"/>
              <a:ea typeface="Calibri"/>
              <a:cs typeface="Calibri"/>
              <a:sym typeface="Calibri"/>
            </a:endParaRPr>
          </a:p>
        </p:txBody>
      </p:sp>
      <p:sp>
        <p:nvSpPr>
          <p:cNvPr id="621" name="Google Shape;621;p49"/>
          <p:cNvSpPr/>
          <p:nvPr/>
        </p:nvSpPr>
        <p:spPr>
          <a:xfrm>
            <a:off x="7680075" y="1541150"/>
            <a:ext cx="129600" cy="109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2" name="Google Shape;622;p49"/>
          <p:cNvSpPr/>
          <p:nvPr/>
        </p:nvSpPr>
        <p:spPr>
          <a:xfrm>
            <a:off x="7680075" y="1769750"/>
            <a:ext cx="129600" cy="1095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3" name="Google Shape;623;p49"/>
          <p:cNvSpPr/>
          <p:nvPr/>
        </p:nvSpPr>
        <p:spPr>
          <a:xfrm>
            <a:off x="7680075" y="1998350"/>
            <a:ext cx="129600" cy="109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4" name="Google Shape;624;p49"/>
          <p:cNvSpPr/>
          <p:nvPr/>
        </p:nvSpPr>
        <p:spPr>
          <a:xfrm>
            <a:off x="7680075" y="2226950"/>
            <a:ext cx="129600" cy="109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5" name="Google Shape;625;p49"/>
          <p:cNvSpPr/>
          <p:nvPr/>
        </p:nvSpPr>
        <p:spPr>
          <a:xfrm>
            <a:off x="7680075" y="2455550"/>
            <a:ext cx="129600" cy="1095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0"/>
          <p:cNvSpPr txBox="1"/>
          <p:nvPr>
            <p:ph type="title"/>
          </p:nvPr>
        </p:nvSpPr>
        <p:spPr>
          <a:xfrm>
            <a:off x="215900" y="14096"/>
            <a:ext cx="5297700" cy="5232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zh-TW">
                <a:solidFill>
                  <a:srgbClr val="E84A27"/>
                </a:solidFill>
                <a:latin typeface="Georgia"/>
                <a:ea typeface="Georgia"/>
                <a:cs typeface="Georgia"/>
                <a:sym typeface="Georgia"/>
              </a:rPr>
              <a:t>Evaluation and Control</a:t>
            </a:r>
            <a:endParaRPr b="0">
              <a:solidFill>
                <a:srgbClr val="595959"/>
              </a:solidFill>
            </a:endParaRPr>
          </a:p>
          <a:p>
            <a:pPr indent="0" lvl="0" marL="0" rtl="0" algn="l">
              <a:spcBef>
                <a:spcPts val="0"/>
              </a:spcBef>
              <a:spcAft>
                <a:spcPts val="0"/>
              </a:spcAft>
              <a:buNone/>
            </a:pPr>
            <a:r>
              <a:t/>
            </a:r>
            <a:endParaRPr b="0" sz="1000">
              <a:solidFill>
                <a:srgbClr val="2D3B45"/>
              </a:solidFill>
              <a:highlight>
                <a:srgbClr val="FFFFFF"/>
              </a:highlight>
            </a:endParaRPr>
          </a:p>
        </p:txBody>
      </p:sp>
      <p:graphicFrame>
        <p:nvGraphicFramePr>
          <p:cNvPr id="631" name="Google Shape;631;p50"/>
          <p:cNvGraphicFramePr/>
          <p:nvPr/>
        </p:nvGraphicFramePr>
        <p:xfrm>
          <a:off x="356050" y="715325"/>
          <a:ext cx="3000000" cy="3000000"/>
        </p:xfrm>
        <a:graphic>
          <a:graphicData uri="http://schemas.openxmlformats.org/drawingml/2006/table">
            <a:tbl>
              <a:tblPr>
                <a:noFill/>
                <a:tableStyleId>{61C34D5F-3455-4F55-8FEC-6CE3E37755B7}</a:tableStyleId>
              </a:tblPr>
              <a:tblGrid>
                <a:gridCol w="1331900"/>
                <a:gridCol w="3449600"/>
                <a:gridCol w="3650375"/>
              </a:tblGrid>
              <a:tr h="425825">
                <a:tc>
                  <a:txBody>
                    <a:bodyPr/>
                    <a:lstStyle/>
                    <a:p>
                      <a:pPr indent="0" lvl="0" marL="0" rtl="0" algn="ctr">
                        <a:spcBef>
                          <a:spcPts val="0"/>
                        </a:spcBef>
                        <a:spcAft>
                          <a:spcPts val="0"/>
                        </a:spcAft>
                        <a:buNone/>
                      </a:pPr>
                      <a:r>
                        <a:rPr lang="zh-TW"/>
                        <a:t>Objective</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zh-TW"/>
                        <a:t>Targets</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zh-TW"/>
                        <a:t>Strategy</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r>
              <a:tr h="2178475">
                <a:tc>
                  <a:txBody>
                    <a:bodyPr/>
                    <a:lstStyle/>
                    <a:p>
                      <a:pPr indent="0" lvl="0" marL="0" rtl="0" algn="l">
                        <a:spcBef>
                          <a:spcPts val="0"/>
                        </a:spcBef>
                        <a:spcAft>
                          <a:spcPts val="0"/>
                        </a:spcAft>
                        <a:buNone/>
                      </a:pPr>
                      <a:r>
                        <a:rPr lang="zh-TW" sz="1100"/>
                        <a:t>Improve Customer Engagement</a:t>
                      </a:r>
                      <a:endParaRPr sz="1100"/>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zh-TW" sz="1100">
                          <a:solidFill>
                            <a:schemeClr val="dk1"/>
                          </a:solidFill>
                        </a:rPr>
                        <a:t>Increase unique monthly visitors by </a:t>
                      </a:r>
                      <a:r>
                        <a:rPr b="1" lang="zh-TW" sz="1100">
                          <a:solidFill>
                            <a:schemeClr val="dk1"/>
                          </a:solidFill>
                        </a:rPr>
                        <a:t>20-30%</a:t>
                      </a:r>
                      <a:r>
                        <a:rPr lang="zh-TW" sz="1100">
                          <a:solidFill>
                            <a:schemeClr val="dk1"/>
                          </a:solidFill>
                        </a:rPr>
                        <a:t> within the next year.</a:t>
                      </a:r>
                      <a:endParaRPr sz="1100">
                        <a:solidFill>
                          <a:schemeClr val="dk1"/>
                        </a:solidFill>
                      </a:endParaRPr>
                    </a:p>
                    <a:p>
                      <a:pPr indent="-298450" lvl="0" marL="457200" rtl="0" algn="l">
                        <a:spcBef>
                          <a:spcPts val="0"/>
                        </a:spcBef>
                        <a:spcAft>
                          <a:spcPts val="0"/>
                        </a:spcAft>
                        <a:buClr>
                          <a:schemeClr val="dk1"/>
                        </a:buClr>
                        <a:buSzPts val="1100"/>
                        <a:buChar char="●"/>
                      </a:pPr>
                      <a:r>
                        <a:rPr lang="zh-TW" sz="1100">
                          <a:solidFill>
                            <a:schemeClr val="dk1"/>
                          </a:solidFill>
                        </a:rPr>
                        <a:t>Maintain a Customer Satisfaction Score (CSAT) of </a:t>
                      </a:r>
                      <a:r>
                        <a:rPr b="1" lang="zh-TW" sz="1100">
                          <a:solidFill>
                            <a:schemeClr val="dk1"/>
                          </a:solidFill>
                        </a:rPr>
                        <a:t>80% or higher</a:t>
                      </a:r>
                      <a:endParaRPr b="1" sz="1100">
                        <a:solidFill>
                          <a:schemeClr val="dk1"/>
                        </a:solidFill>
                      </a:endParaRPr>
                    </a:p>
                    <a:p>
                      <a:pPr indent="-298450" lvl="0" marL="457200" rtl="0" algn="l">
                        <a:spcBef>
                          <a:spcPts val="0"/>
                        </a:spcBef>
                        <a:spcAft>
                          <a:spcPts val="0"/>
                        </a:spcAft>
                        <a:buClr>
                          <a:schemeClr val="dk1"/>
                        </a:buClr>
                        <a:buSzPts val="1100"/>
                        <a:buChar char="●"/>
                      </a:pPr>
                      <a:r>
                        <a:rPr lang="zh-TW" sz="1100">
                          <a:solidFill>
                            <a:schemeClr val="dk1"/>
                          </a:solidFill>
                        </a:rPr>
                        <a:t>Aim for a </a:t>
                      </a:r>
                      <a:r>
                        <a:rPr b="1" lang="zh-TW" sz="1100">
                          <a:solidFill>
                            <a:schemeClr val="dk1"/>
                          </a:solidFill>
                        </a:rPr>
                        <a:t>15-25%</a:t>
                      </a:r>
                      <a:r>
                        <a:rPr lang="zh-TW" sz="1100">
                          <a:solidFill>
                            <a:schemeClr val="dk1"/>
                          </a:solidFill>
                        </a:rPr>
                        <a:t> increase in engagement rates (likes, shares, comments) each quarter.</a:t>
                      </a:r>
                      <a:endParaRPr b="1" sz="1100">
                        <a:solidFill>
                          <a:schemeClr val="dk1"/>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zh-TW" sz="1100"/>
                        <a:t>Utilize SEO optimization and targeted online advertising </a:t>
                      </a:r>
                      <a:endParaRPr sz="1100"/>
                    </a:p>
                    <a:p>
                      <a:pPr indent="-298450" lvl="0" marL="457200" rtl="0" algn="l">
                        <a:spcBef>
                          <a:spcPts val="0"/>
                        </a:spcBef>
                        <a:spcAft>
                          <a:spcPts val="0"/>
                        </a:spcAft>
                        <a:buSzPts val="1100"/>
                        <a:buChar char="●"/>
                      </a:pPr>
                      <a:r>
                        <a:rPr lang="zh-TW" sz="1100"/>
                        <a:t>Content marketing focused on recipes and cooking tips to attract new visitors</a:t>
                      </a:r>
                      <a:endParaRPr sz="1100"/>
                    </a:p>
                    <a:p>
                      <a:pPr indent="-298450" lvl="0" marL="457200" rtl="0" algn="l">
                        <a:spcBef>
                          <a:spcPts val="0"/>
                        </a:spcBef>
                        <a:spcAft>
                          <a:spcPts val="0"/>
                        </a:spcAft>
                        <a:buSzPts val="1100"/>
                        <a:buChar char="●"/>
                      </a:pPr>
                      <a:r>
                        <a:rPr lang="zh-TW" sz="1100"/>
                        <a:t>Regularly gather customer feedback and implement changes based on feedback </a:t>
                      </a:r>
                      <a:endParaRPr sz="1100"/>
                    </a:p>
                    <a:p>
                      <a:pPr indent="-298450" lvl="0" marL="457200" rtl="0" algn="l">
                        <a:spcBef>
                          <a:spcPts val="0"/>
                        </a:spcBef>
                        <a:spcAft>
                          <a:spcPts val="0"/>
                        </a:spcAft>
                        <a:buSzPts val="1100"/>
                        <a:buChar char="●"/>
                      </a:pPr>
                      <a:r>
                        <a:rPr lang="zh-TW" sz="1100"/>
                        <a:t>Create interactive content such as polls, challenges, and user-generated content campaigns on popular social media sites like Facebook, Instagram etc</a:t>
                      </a:r>
                      <a:endParaRPr sz="1100"/>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1637950">
                <a:tc>
                  <a:txBody>
                    <a:bodyPr/>
                    <a:lstStyle/>
                    <a:p>
                      <a:pPr indent="0" lvl="0" marL="0" rtl="0" algn="l">
                        <a:spcBef>
                          <a:spcPts val="0"/>
                        </a:spcBef>
                        <a:spcAft>
                          <a:spcPts val="0"/>
                        </a:spcAft>
                        <a:buNone/>
                      </a:pPr>
                      <a:r>
                        <a:rPr lang="zh-TW" sz="1100"/>
                        <a:t>Promote Healthier Options</a:t>
                      </a:r>
                      <a:endParaRPr sz="1100"/>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zh-TW" sz="1100">
                          <a:solidFill>
                            <a:schemeClr val="dk1"/>
                          </a:solidFill>
                        </a:rPr>
                        <a:t>Increase the percentage of products that meet health criteria (e.g., reduced sodium, no artificial ingredients) by </a:t>
                      </a:r>
                      <a:r>
                        <a:rPr b="1" lang="zh-TW" sz="1100">
                          <a:solidFill>
                            <a:schemeClr val="dk1"/>
                          </a:solidFill>
                        </a:rPr>
                        <a:t>30%</a:t>
                      </a:r>
                      <a:r>
                        <a:rPr lang="zh-TW" sz="1100">
                          <a:solidFill>
                            <a:schemeClr val="dk1"/>
                          </a:solidFill>
                        </a:rPr>
                        <a:t> over the next three years.</a:t>
                      </a:r>
                      <a:endParaRPr sz="1100">
                        <a:solidFill>
                          <a:schemeClr val="dk1"/>
                        </a:solidFill>
                      </a:endParaRPr>
                    </a:p>
                    <a:p>
                      <a:pPr indent="-298450" lvl="0" marL="457200" rtl="0" algn="l">
                        <a:spcBef>
                          <a:spcPts val="0"/>
                        </a:spcBef>
                        <a:spcAft>
                          <a:spcPts val="0"/>
                        </a:spcAft>
                        <a:buClr>
                          <a:schemeClr val="dk1"/>
                        </a:buClr>
                        <a:buSzPts val="1100"/>
                        <a:buChar char="●"/>
                      </a:pPr>
                      <a:r>
                        <a:rPr lang="zh-TW" sz="1100">
                          <a:solidFill>
                            <a:schemeClr val="dk1"/>
                          </a:solidFill>
                        </a:rPr>
                        <a:t>Increase consumer awareness of healthier options and sustainability initiatives, aiming for a </a:t>
                      </a:r>
                      <a:r>
                        <a:rPr b="1" lang="zh-TW" sz="1100">
                          <a:solidFill>
                            <a:schemeClr val="dk1"/>
                          </a:solidFill>
                        </a:rPr>
                        <a:t>25% increase</a:t>
                      </a:r>
                      <a:r>
                        <a:rPr lang="zh-TW" sz="1100">
                          <a:solidFill>
                            <a:schemeClr val="dk1"/>
                          </a:solidFill>
                        </a:rPr>
                        <a:t> in engagement through marketing campaigns.</a:t>
                      </a:r>
                      <a:endParaRPr sz="1100">
                        <a:solidFill>
                          <a:schemeClr val="dk1"/>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zh-TW" sz="1100"/>
                        <a:t>Reduce unhealthy ingredients </a:t>
                      </a:r>
                      <a:endParaRPr sz="1100"/>
                    </a:p>
                    <a:p>
                      <a:pPr indent="-298450" lvl="0" marL="457200" rtl="0" algn="l">
                        <a:spcBef>
                          <a:spcPts val="0"/>
                        </a:spcBef>
                        <a:spcAft>
                          <a:spcPts val="0"/>
                        </a:spcAft>
                        <a:buSzPts val="1100"/>
                        <a:buChar char="●"/>
                      </a:pPr>
                      <a:r>
                        <a:rPr lang="zh-TW" sz="1100"/>
                        <a:t>Develop new products that meet nutritional guidelines set by health organizations​</a:t>
                      </a:r>
                      <a:endParaRPr sz="1100"/>
                    </a:p>
                    <a:p>
                      <a:pPr indent="-298450" lvl="0" marL="457200" rtl="0" algn="l">
                        <a:spcBef>
                          <a:spcPts val="0"/>
                        </a:spcBef>
                        <a:spcAft>
                          <a:spcPts val="0"/>
                        </a:spcAft>
                        <a:buSzPts val="1100"/>
                        <a:buChar char="●"/>
                      </a:pPr>
                      <a:r>
                        <a:rPr lang="zh-TW" sz="1100"/>
                        <a:t>Launch educational campaigns that promote the health benefits of new products and the company’s sustainability efforts, utilizing social media and other digital platforms​</a:t>
                      </a:r>
                      <a:endParaRPr sz="1100"/>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pic>
        <p:nvPicPr>
          <p:cNvPr id="632" name="Google Shape;632;p50"/>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633" name="Google Shape;633;p50"/>
          <p:cNvPicPr preferRelativeResize="0"/>
          <p:nvPr/>
        </p:nvPicPr>
        <p:blipFill>
          <a:blip r:embed="rId4">
            <a:alphaModFix/>
          </a:blip>
          <a:stretch>
            <a:fillRect/>
          </a:stretch>
        </p:blipFill>
        <p:spPr>
          <a:xfrm>
            <a:off x="7943850" y="133350"/>
            <a:ext cx="581976" cy="581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p:nvPr/>
        </p:nvSpPr>
        <p:spPr>
          <a:xfrm>
            <a:off x="1310150" y="2352725"/>
            <a:ext cx="2963100" cy="813600"/>
          </a:xfrm>
          <a:prstGeom prst="rect">
            <a:avLst/>
          </a:prstGeom>
          <a:solidFill>
            <a:srgbClr val="1228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8" name="Google Shape;208;p33"/>
          <p:cNvSpPr txBox="1"/>
          <p:nvPr>
            <p:ph type="title"/>
          </p:nvPr>
        </p:nvSpPr>
        <p:spPr>
          <a:xfrm>
            <a:off x="215900" y="14096"/>
            <a:ext cx="5297700" cy="631500"/>
          </a:xfrm>
          <a:prstGeom prst="rect">
            <a:avLst/>
          </a:prstGeom>
          <a:noFill/>
          <a:ln>
            <a:noFill/>
          </a:ln>
        </p:spPr>
        <p:txBody>
          <a:bodyPr anchorCtr="0" anchor="t" bIns="0" lIns="0" spcFirstLastPara="1" rIns="0" wrap="square" tIns="259575">
            <a:spAutoFit/>
          </a:bodyPr>
          <a:lstStyle/>
          <a:p>
            <a:pPr indent="0" lvl="0" marL="0" rtl="0" algn="l">
              <a:spcBef>
                <a:spcPts val="0"/>
              </a:spcBef>
              <a:spcAft>
                <a:spcPts val="0"/>
              </a:spcAft>
              <a:buClr>
                <a:schemeClr val="dk1"/>
              </a:buClr>
              <a:buSzPts val="1100"/>
              <a:buFont typeface="Arial"/>
              <a:buNone/>
            </a:pPr>
            <a:r>
              <a:rPr lang="zh-TW">
                <a:solidFill>
                  <a:srgbClr val="E84A27"/>
                </a:solidFill>
                <a:latin typeface="Georgia"/>
                <a:ea typeface="Georgia"/>
                <a:cs typeface="Georgia"/>
                <a:sym typeface="Georgia"/>
              </a:rPr>
              <a:t>Team Members</a:t>
            </a:r>
            <a:endParaRPr>
              <a:latin typeface="Georgia"/>
              <a:ea typeface="Georgia"/>
              <a:cs typeface="Georgia"/>
              <a:sym typeface="Georgia"/>
            </a:endParaRPr>
          </a:p>
        </p:txBody>
      </p:sp>
      <p:sp>
        <p:nvSpPr>
          <p:cNvPr id="209" name="Google Shape;209;p33"/>
          <p:cNvSpPr txBox="1"/>
          <p:nvPr>
            <p:ph idx="12" type="sldNum"/>
          </p:nvPr>
        </p:nvSpPr>
        <p:spPr>
          <a:xfrm>
            <a:off x="8766047" y="4960030"/>
            <a:ext cx="202438" cy="139700"/>
          </a:xfrm>
          <a:prstGeom prst="rect">
            <a:avLst/>
          </a:prstGeom>
          <a:noFill/>
          <a:ln>
            <a:noFill/>
          </a:ln>
        </p:spPr>
        <p:txBody>
          <a:bodyPr anchorCtr="0" anchor="t" bIns="0" lIns="0" spcFirstLastPara="1" rIns="0" wrap="square" tIns="3175">
            <a:spAutoFit/>
          </a:bodyPr>
          <a:lstStyle/>
          <a:p>
            <a:pPr indent="0" lvl="0" marL="93980" rtl="0" algn="l">
              <a:lnSpc>
                <a:spcPct val="100000"/>
              </a:lnSpc>
              <a:spcBef>
                <a:spcPts val="0"/>
              </a:spcBef>
              <a:spcAft>
                <a:spcPts val="0"/>
              </a:spcAft>
              <a:buNone/>
            </a:pPr>
            <a:fld id="{00000000-1234-1234-1234-123412341234}" type="slidenum">
              <a:rPr lang="zh-TW">
                <a:solidFill>
                  <a:srgbClr val="12284A"/>
                </a:solidFill>
              </a:rPr>
              <a:t>‹#›</a:t>
            </a:fld>
            <a:endParaRPr/>
          </a:p>
        </p:txBody>
      </p:sp>
      <p:pic>
        <p:nvPicPr>
          <p:cNvPr id="210" name="Google Shape;210;p33"/>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211" name="Google Shape;211;p33"/>
          <p:cNvPicPr preferRelativeResize="0"/>
          <p:nvPr/>
        </p:nvPicPr>
        <p:blipFill>
          <a:blip r:embed="rId4">
            <a:alphaModFix/>
          </a:blip>
          <a:stretch>
            <a:fillRect/>
          </a:stretch>
        </p:blipFill>
        <p:spPr>
          <a:xfrm>
            <a:off x="7943850" y="133350"/>
            <a:ext cx="581976" cy="581976"/>
          </a:xfrm>
          <a:prstGeom prst="rect">
            <a:avLst/>
          </a:prstGeom>
          <a:noFill/>
          <a:ln>
            <a:noFill/>
          </a:ln>
        </p:spPr>
      </p:pic>
      <p:sp>
        <p:nvSpPr>
          <p:cNvPr id="212" name="Google Shape;212;p33"/>
          <p:cNvSpPr txBox="1"/>
          <p:nvPr/>
        </p:nvSpPr>
        <p:spPr>
          <a:xfrm>
            <a:off x="438050" y="1061300"/>
            <a:ext cx="3835200" cy="753300"/>
          </a:xfrm>
          <a:prstGeom prst="rect">
            <a:avLst/>
          </a:prstGeom>
          <a:solidFill>
            <a:srgbClr val="12284A"/>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385"/>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213" name="Google Shape;213;p33"/>
          <p:cNvSpPr txBox="1"/>
          <p:nvPr/>
        </p:nvSpPr>
        <p:spPr>
          <a:xfrm>
            <a:off x="438050" y="2362524"/>
            <a:ext cx="3835200" cy="813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385"/>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14" name="Google Shape;214;p33"/>
          <p:cNvSpPr txBox="1"/>
          <p:nvPr/>
        </p:nvSpPr>
        <p:spPr>
          <a:xfrm>
            <a:off x="2606025" y="3777425"/>
            <a:ext cx="3835200" cy="862200"/>
          </a:xfrm>
          <a:prstGeom prst="rect">
            <a:avLst/>
          </a:prstGeom>
          <a:solidFill>
            <a:srgbClr val="12284A"/>
          </a:solidFill>
          <a:ln cap="flat" cmpd="sng" w="9525">
            <a:solidFill>
              <a:srgbClr val="12284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385"/>
              </a:spcBef>
              <a:spcAft>
                <a:spcPts val="0"/>
              </a:spcAft>
              <a:buNone/>
            </a:pPr>
            <a:r>
              <a:rPr lang="zh-TW" sz="1600">
                <a:solidFill>
                  <a:schemeClr val="lt1"/>
                </a:solidFill>
                <a:latin typeface="Times New Roman"/>
                <a:ea typeface="Times New Roman"/>
                <a:cs typeface="Times New Roman"/>
                <a:sym typeface="Times New Roman"/>
              </a:rPr>
              <a:t>Zhangkai Wu</a:t>
            </a:r>
            <a:endParaRPr sz="1600">
              <a:solidFill>
                <a:schemeClr val="lt1"/>
              </a:solidFill>
              <a:latin typeface="Times New Roman"/>
              <a:ea typeface="Times New Roman"/>
              <a:cs typeface="Times New Roman"/>
              <a:sym typeface="Times New Roman"/>
            </a:endParaRPr>
          </a:p>
          <a:p>
            <a:pPr indent="0" lvl="0" marL="0" rtl="0" algn="ctr">
              <a:spcBef>
                <a:spcPts val="385"/>
              </a:spcBef>
              <a:spcAft>
                <a:spcPts val="0"/>
              </a:spcAft>
              <a:buNone/>
            </a:pPr>
            <a:r>
              <a:rPr lang="zh-TW" sz="1600">
                <a:solidFill>
                  <a:schemeClr val="lt1"/>
                </a:solidFill>
                <a:latin typeface="Times New Roman"/>
                <a:ea typeface="Times New Roman"/>
                <a:cs typeface="Times New Roman"/>
                <a:sym typeface="Times New Roman"/>
              </a:rPr>
              <a:t>MSTM</a:t>
            </a:r>
            <a:endParaRPr sz="1600">
              <a:solidFill>
                <a:schemeClr val="lt1"/>
              </a:solidFill>
              <a:latin typeface="Times New Roman"/>
              <a:ea typeface="Times New Roman"/>
              <a:cs typeface="Times New Roman"/>
              <a:sym typeface="Times New Roman"/>
            </a:endParaRPr>
          </a:p>
        </p:txBody>
      </p:sp>
      <p:sp>
        <p:nvSpPr>
          <p:cNvPr id="215" name="Google Shape;215;p33"/>
          <p:cNvSpPr txBox="1"/>
          <p:nvPr/>
        </p:nvSpPr>
        <p:spPr>
          <a:xfrm>
            <a:off x="5008075" y="2323675"/>
            <a:ext cx="3835200" cy="862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385"/>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16" name="Google Shape;216;p33"/>
          <p:cNvSpPr txBox="1"/>
          <p:nvPr/>
        </p:nvSpPr>
        <p:spPr>
          <a:xfrm>
            <a:off x="5061375" y="1006850"/>
            <a:ext cx="3835200" cy="862200"/>
          </a:xfrm>
          <a:prstGeom prst="rect">
            <a:avLst/>
          </a:prstGeom>
          <a:solidFill>
            <a:srgbClr val="12294A"/>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914400" rtl="0" algn="ctr">
              <a:spcBef>
                <a:spcPts val="385"/>
              </a:spcBef>
              <a:spcAft>
                <a:spcPts val="0"/>
              </a:spcAft>
              <a:buNone/>
            </a:pPr>
            <a:r>
              <a:rPr lang="zh-TW" sz="1600">
                <a:solidFill>
                  <a:schemeClr val="lt1"/>
                </a:solidFill>
                <a:latin typeface="Times New Roman"/>
                <a:ea typeface="Times New Roman"/>
                <a:cs typeface="Times New Roman"/>
                <a:sym typeface="Times New Roman"/>
              </a:rPr>
              <a:t>Jagruthi Kommidi</a:t>
            </a:r>
            <a:endParaRPr sz="1600">
              <a:solidFill>
                <a:schemeClr val="lt1"/>
              </a:solidFill>
              <a:latin typeface="Times New Roman"/>
              <a:ea typeface="Times New Roman"/>
              <a:cs typeface="Times New Roman"/>
              <a:sym typeface="Times New Roman"/>
            </a:endParaRPr>
          </a:p>
          <a:p>
            <a:pPr indent="0" lvl="0" marL="914400" rtl="0" algn="ctr">
              <a:spcBef>
                <a:spcPts val="385"/>
              </a:spcBef>
              <a:spcAft>
                <a:spcPts val="0"/>
              </a:spcAft>
              <a:buNone/>
            </a:pPr>
            <a:r>
              <a:rPr lang="zh-TW" sz="1600">
                <a:solidFill>
                  <a:schemeClr val="lt1"/>
                </a:solidFill>
                <a:latin typeface="Times New Roman"/>
                <a:ea typeface="Times New Roman"/>
                <a:cs typeface="Times New Roman"/>
                <a:sym typeface="Times New Roman"/>
              </a:rPr>
              <a:t>MSTM</a:t>
            </a:r>
            <a:endParaRPr sz="1800">
              <a:solidFill>
                <a:schemeClr val="lt1"/>
              </a:solidFill>
              <a:latin typeface="Times New Roman"/>
              <a:ea typeface="Times New Roman"/>
              <a:cs typeface="Times New Roman"/>
              <a:sym typeface="Times New Roman"/>
            </a:endParaRPr>
          </a:p>
        </p:txBody>
      </p:sp>
      <p:pic>
        <p:nvPicPr>
          <p:cNvPr id="217" name="Google Shape;217;p33"/>
          <p:cNvPicPr preferRelativeResize="0"/>
          <p:nvPr/>
        </p:nvPicPr>
        <p:blipFill>
          <a:blip r:embed="rId5">
            <a:alphaModFix/>
          </a:blip>
          <a:stretch>
            <a:fillRect/>
          </a:stretch>
        </p:blipFill>
        <p:spPr>
          <a:xfrm>
            <a:off x="438050" y="2352750"/>
            <a:ext cx="897050" cy="813600"/>
          </a:xfrm>
          <a:prstGeom prst="rect">
            <a:avLst/>
          </a:prstGeom>
          <a:noFill/>
          <a:ln>
            <a:noFill/>
          </a:ln>
        </p:spPr>
      </p:pic>
      <p:sp>
        <p:nvSpPr>
          <p:cNvPr id="218" name="Google Shape;218;p33"/>
          <p:cNvSpPr txBox="1"/>
          <p:nvPr/>
        </p:nvSpPr>
        <p:spPr>
          <a:xfrm>
            <a:off x="1322600" y="2347975"/>
            <a:ext cx="2950800" cy="813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385"/>
              </a:spcBef>
              <a:spcAft>
                <a:spcPts val="0"/>
              </a:spcAft>
              <a:buClr>
                <a:schemeClr val="dk1"/>
              </a:buClr>
              <a:buSzPts val="1100"/>
              <a:buFont typeface="Arial"/>
              <a:buNone/>
            </a:pPr>
            <a:r>
              <a:rPr lang="zh-TW" sz="1600">
                <a:solidFill>
                  <a:schemeClr val="lt1"/>
                </a:solidFill>
                <a:latin typeface="Times New Roman"/>
                <a:ea typeface="Times New Roman"/>
                <a:cs typeface="Times New Roman"/>
                <a:sym typeface="Times New Roman"/>
              </a:rPr>
              <a:t>Jeremy Samuel</a:t>
            </a:r>
            <a:endParaRPr sz="1600">
              <a:solidFill>
                <a:schemeClr val="lt1"/>
              </a:solidFill>
              <a:latin typeface="Times New Roman"/>
              <a:ea typeface="Times New Roman"/>
              <a:cs typeface="Times New Roman"/>
              <a:sym typeface="Times New Roman"/>
            </a:endParaRPr>
          </a:p>
          <a:p>
            <a:pPr indent="0" lvl="0" marL="0" rtl="0" algn="ctr">
              <a:spcBef>
                <a:spcPts val="385"/>
              </a:spcBef>
              <a:spcAft>
                <a:spcPts val="0"/>
              </a:spcAft>
              <a:buClr>
                <a:schemeClr val="dk1"/>
              </a:buClr>
              <a:buSzPts val="1100"/>
              <a:buFont typeface="Arial"/>
              <a:buNone/>
            </a:pPr>
            <a:r>
              <a:rPr lang="zh-TW" sz="1600">
                <a:solidFill>
                  <a:schemeClr val="lt1"/>
                </a:solidFill>
                <a:latin typeface="Times New Roman"/>
                <a:ea typeface="Times New Roman"/>
                <a:cs typeface="Times New Roman"/>
                <a:sym typeface="Times New Roman"/>
              </a:rPr>
              <a:t>MSTM</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33"/>
          <p:cNvSpPr/>
          <p:nvPr/>
        </p:nvSpPr>
        <p:spPr>
          <a:xfrm>
            <a:off x="5880100" y="2345450"/>
            <a:ext cx="2963100" cy="813600"/>
          </a:xfrm>
          <a:prstGeom prst="rect">
            <a:avLst/>
          </a:prstGeom>
          <a:solidFill>
            <a:srgbClr val="1228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0" name="Google Shape;220;p33"/>
          <p:cNvSpPr txBox="1"/>
          <p:nvPr/>
        </p:nvSpPr>
        <p:spPr>
          <a:xfrm>
            <a:off x="5892550" y="2340700"/>
            <a:ext cx="2950800" cy="813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385"/>
              </a:spcBef>
              <a:spcAft>
                <a:spcPts val="0"/>
              </a:spcAft>
              <a:buClr>
                <a:schemeClr val="dk1"/>
              </a:buClr>
              <a:buSzPts val="1100"/>
              <a:buFont typeface="Arial"/>
              <a:buNone/>
            </a:pPr>
            <a:r>
              <a:rPr lang="zh-TW" sz="1600">
                <a:solidFill>
                  <a:schemeClr val="lt1"/>
                </a:solidFill>
                <a:latin typeface="Times New Roman"/>
                <a:ea typeface="Times New Roman"/>
                <a:cs typeface="Times New Roman"/>
                <a:sym typeface="Times New Roman"/>
              </a:rPr>
              <a:t>Tilak Narendran</a:t>
            </a:r>
            <a:endParaRPr sz="1600">
              <a:solidFill>
                <a:schemeClr val="lt1"/>
              </a:solidFill>
              <a:latin typeface="Times New Roman"/>
              <a:ea typeface="Times New Roman"/>
              <a:cs typeface="Times New Roman"/>
              <a:sym typeface="Times New Roman"/>
            </a:endParaRPr>
          </a:p>
          <a:p>
            <a:pPr indent="0" lvl="0" marL="0" rtl="0" algn="ctr">
              <a:spcBef>
                <a:spcPts val="385"/>
              </a:spcBef>
              <a:spcAft>
                <a:spcPts val="0"/>
              </a:spcAft>
              <a:buClr>
                <a:schemeClr val="dk1"/>
              </a:buClr>
              <a:buSzPts val="1100"/>
              <a:buFont typeface="Arial"/>
              <a:buNone/>
            </a:pPr>
            <a:r>
              <a:rPr lang="zh-TW" sz="1600">
                <a:solidFill>
                  <a:schemeClr val="lt1"/>
                </a:solidFill>
                <a:latin typeface="Times New Roman"/>
                <a:ea typeface="Times New Roman"/>
                <a:cs typeface="Times New Roman"/>
                <a:sym typeface="Times New Roman"/>
              </a:rPr>
              <a:t>MSTM</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1" name="Google Shape;221;p33"/>
          <p:cNvPicPr preferRelativeResize="0"/>
          <p:nvPr/>
        </p:nvPicPr>
        <p:blipFill rotWithShape="1">
          <a:blip r:embed="rId6">
            <a:alphaModFix/>
          </a:blip>
          <a:srcRect b="24556" l="0" r="0" t="0"/>
          <a:stretch/>
        </p:blipFill>
        <p:spPr>
          <a:xfrm>
            <a:off x="5039000" y="2340700"/>
            <a:ext cx="818725" cy="813601"/>
          </a:xfrm>
          <a:prstGeom prst="rect">
            <a:avLst/>
          </a:prstGeom>
          <a:noFill/>
          <a:ln>
            <a:noFill/>
          </a:ln>
        </p:spPr>
      </p:pic>
      <p:pic>
        <p:nvPicPr>
          <p:cNvPr id="222" name="Google Shape;222;p33"/>
          <p:cNvPicPr preferRelativeResize="0"/>
          <p:nvPr/>
        </p:nvPicPr>
        <p:blipFill rotWithShape="1">
          <a:blip r:embed="rId7">
            <a:alphaModFix/>
          </a:blip>
          <a:srcRect b="26815" l="0" r="0" t="4142"/>
          <a:stretch/>
        </p:blipFill>
        <p:spPr>
          <a:xfrm>
            <a:off x="438050" y="1061300"/>
            <a:ext cx="818725" cy="753301"/>
          </a:xfrm>
          <a:prstGeom prst="rect">
            <a:avLst/>
          </a:prstGeom>
          <a:noFill/>
          <a:ln>
            <a:noFill/>
          </a:ln>
        </p:spPr>
      </p:pic>
      <p:pic>
        <p:nvPicPr>
          <p:cNvPr id="223" name="Google Shape;223;p33"/>
          <p:cNvPicPr preferRelativeResize="0"/>
          <p:nvPr/>
        </p:nvPicPr>
        <p:blipFill>
          <a:blip r:embed="rId8">
            <a:alphaModFix/>
          </a:blip>
          <a:stretch>
            <a:fillRect/>
          </a:stretch>
        </p:blipFill>
        <p:spPr>
          <a:xfrm>
            <a:off x="5061375" y="1016826"/>
            <a:ext cx="936613" cy="862200"/>
          </a:xfrm>
          <a:prstGeom prst="rect">
            <a:avLst/>
          </a:prstGeom>
          <a:noFill/>
          <a:ln>
            <a:noFill/>
          </a:ln>
        </p:spPr>
      </p:pic>
      <p:sp>
        <p:nvSpPr>
          <p:cNvPr id="224" name="Google Shape;224;p33"/>
          <p:cNvSpPr txBox="1"/>
          <p:nvPr/>
        </p:nvSpPr>
        <p:spPr>
          <a:xfrm>
            <a:off x="1335100" y="1091450"/>
            <a:ext cx="2932200" cy="673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385"/>
              </a:spcBef>
              <a:spcAft>
                <a:spcPts val="0"/>
              </a:spcAft>
              <a:buClr>
                <a:schemeClr val="dk1"/>
              </a:buClr>
              <a:buSzPts val="1100"/>
              <a:buFont typeface="Arial"/>
              <a:buNone/>
            </a:pPr>
            <a:r>
              <a:rPr lang="zh-TW" sz="1600">
                <a:solidFill>
                  <a:schemeClr val="lt1"/>
                </a:solidFill>
                <a:latin typeface="Times New Roman"/>
                <a:ea typeface="Times New Roman"/>
                <a:cs typeface="Times New Roman"/>
                <a:sym typeface="Times New Roman"/>
              </a:rPr>
              <a:t>Hsin Chun Cheng(Cindy)</a:t>
            </a:r>
            <a:endParaRPr sz="1600">
              <a:solidFill>
                <a:schemeClr val="lt1"/>
              </a:solidFill>
              <a:latin typeface="Times New Roman"/>
              <a:ea typeface="Times New Roman"/>
              <a:cs typeface="Times New Roman"/>
              <a:sym typeface="Times New Roman"/>
            </a:endParaRPr>
          </a:p>
          <a:p>
            <a:pPr indent="0" lvl="0" marL="0" rtl="0" algn="ctr">
              <a:spcBef>
                <a:spcPts val="385"/>
              </a:spcBef>
              <a:spcAft>
                <a:spcPts val="0"/>
              </a:spcAft>
              <a:buClr>
                <a:schemeClr val="dk1"/>
              </a:buClr>
              <a:buSzPts val="1100"/>
              <a:buFont typeface="Arial"/>
              <a:buNone/>
            </a:pPr>
            <a:r>
              <a:rPr lang="zh-TW" sz="1600">
                <a:solidFill>
                  <a:schemeClr val="lt1"/>
                </a:solidFill>
                <a:latin typeface="Times New Roman"/>
                <a:ea typeface="Times New Roman"/>
                <a:cs typeface="Times New Roman"/>
                <a:sym typeface="Times New Roman"/>
              </a:rPr>
              <a:t>MSTM</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pic>
        <p:nvPicPr>
          <p:cNvPr id="225" name="Google Shape;225;p33"/>
          <p:cNvPicPr preferRelativeResize="0"/>
          <p:nvPr/>
        </p:nvPicPr>
        <p:blipFill>
          <a:blip r:embed="rId9">
            <a:alphaModFix/>
          </a:blip>
          <a:stretch>
            <a:fillRect/>
          </a:stretch>
        </p:blipFill>
        <p:spPr>
          <a:xfrm>
            <a:off x="2606025" y="3724050"/>
            <a:ext cx="971058" cy="9155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1"/>
          <p:cNvSpPr txBox="1"/>
          <p:nvPr>
            <p:ph type="title"/>
          </p:nvPr>
        </p:nvSpPr>
        <p:spPr>
          <a:xfrm>
            <a:off x="215900" y="14096"/>
            <a:ext cx="5297700" cy="52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TW">
                <a:solidFill>
                  <a:srgbClr val="E84A27"/>
                </a:solidFill>
                <a:latin typeface="Georgia"/>
                <a:ea typeface="Georgia"/>
                <a:cs typeface="Georgia"/>
                <a:sym typeface="Georgia"/>
              </a:rPr>
              <a:t>Evaluation and Control</a:t>
            </a:r>
            <a:endParaRPr b="0">
              <a:solidFill>
                <a:srgbClr val="595959"/>
              </a:solidFill>
            </a:endParaRPr>
          </a:p>
          <a:p>
            <a:pPr indent="0" lvl="0" marL="0" rtl="0" algn="l">
              <a:spcBef>
                <a:spcPts val="0"/>
              </a:spcBef>
              <a:spcAft>
                <a:spcPts val="0"/>
              </a:spcAft>
              <a:buNone/>
            </a:pPr>
            <a:r>
              <a:t/>
            </a:r>
            <a:endParaRPr b="0" sz="1000">
              <a:solidFill>
                <a:srgbClr val="2D3B45"/>
              </a:solidFill>
              <a:highlight>
                <a:srgbClr val="FFFFFF"/>
              </a:highlight>
            </a:endParaRPr>
          </a:p>
        </p:txBody>
      </p:sp>
      <p:graphicFrame>
        <p:nvGraphicFramePr>
          <p:cNvPr id="639" name="Google Shape;639;p51"/>
          <p:cNvGraphicFramePr/>
          <p:nvPr/>
        </p:nvGraphicFramePr>
        <p:xfrm>
          <a:off x="418075" y="846300"/>
          <a:ext cx="3000000" cy="3000000"/>
        </p:xfrm>
        <a:graphic>
          <a:graphicData uri="http://schemas.openxmlformats.org/drawingml/2006/table">
            <a:tbl>
              <a:tblPr>
                <a:noFill/>
                <a:tableStyleId>{61C34D5F-3455-4F55-8FEC-6CE3E37755B7}</a:tableStyleId>
              </a:tblPr>
              <a:tblGrid>
                <a:gridCol w="1828125"/>
                <a:gridCol w="2953375"/>
                <a:gridCol w="3650375"/>
              </a:tblGrid>
              <a:tr h="381000">
                <a:tc>
                  <a:txBody>
                    <a:bodyPr/>
                    <a:lstStyle/>
                    <a:p>
                      <a:pPr indent="0" lvl="0" marL="0" rtl="0" algn="ctr">
                        <a:spcBef>
                          <a:spcPts val="0"/>
                        </a:spcBef>
                        <a:spcAft>
                          <a:spcPts val="0"/>
                        </a:spcAft>
                        <a:buNone/>
                      </a:pPr>
                      <a:r>
                        <a:rPr lang="zh-TW"/>
                        <a:t>Objective</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zh-TW"/>
                        <a:t>Targets</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zh-TW"/>
                        <a:t>Strategy</a:t>
                      </a:r>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r>
              <a:tr h="381000">
                <a:tc>
                  <a:txBody>
                    <a:bodyPr/>
                    <a:lstStyle/>
                    <a:p>
                      <a:pPr indent="0" lvl="0" marL="0" rtl="0" algn="l">
                        <a:spcBef>
                          <a:spcPts val="0"/>
                        </a:spcBef>
                        <a:spcAft>
                          <a:spcPts val="0"/>
                        </a:spcAft>
                        <a:buNone/>
                      </a:pPr>
                      <a:r>
                        <a:rPr lang="zh-TW" sz="1100"/>
                        <a:t>Increase Online Sales</a:t>
                      </a:r>
                      <a:endParaRPr sz="1100"/>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zh-TW" sz="1100">
                          <a:solidFill>
                            <a:schemeClr val="dk1"/>
                          </a:solidFill>
                        </a:rPr>
                        <a:t>Achieve a </a:t>
                      </a:r>
                      <a:r>
                        <a:rPr b="1" lang="zh-TW" sz="1100">
                          <a:solidFill>
                            <a:schemeClr val="dk1"/>
                          </a:solidFill>
                        </a:rPr>
                        <a:t>15-20%</a:t>
                      </a:r>
                      <a:r>
                        <a:rPr lang="zh-TW" sz="1100">
                          <a:solidFill>
                            <a:schemeClr val="dk1"/>
                          </a:solidFill>
                        </a:rPr>
                        <a:t> increase in online sales year-over-year.</a:t>
                      </a:r>
                      <a:endParaRPr sz="1100">
                        <a:solidFill>
                          <a:schemeClr val="dk1"/>
                        </a:solidFill>
                      </a:endParaRPr>
                    </a:p>
                    <a:p>
                      <a:pPr indent="-298450" lvl="0" marL="457200" rtl="0" algn="l">
                        <a:spcBef>
                          <a:spcPts val="0"/>
                        </a:spcBef>
                        <a:spcAft>
                          <a:spcPts val="0"/>
                        </a:spcAft>
                        <a:buClr>
                          <a:schemeClr val="dk1"/>
                        </a:buClr>
                        <a:buSzPts val="1100"/>
                        <a:buChar char="●"/>
                      </a:pPr>
                      <a:r>
                        <a:rPr lang="zh-TW" sz="1100">
                          <a:solidFill>
                            <a:schemeClr val="dk1"/>
                          </a:solidFill>
                        </a:rPr>
                        <a:t>Achieve a </a:t>
                      </a:r>
                      <a:r>
                        <a:rPr b="1" lang="zh-TW" sz="1100">
                          <a:solidFill>
                            <a:schemeClr val="dk1"/>
                          </a:solidFill>
                        </a:rPr>
                        <a:t>20% increase</a:t>
                      </a:r>
                      <a:r>
                        <a:rPr lang="zh-TW" sz="1100">
                          <a:solidFill>
                            <a:schemeClr val="dk1"/>
                          </a:solidFill>
                        </a:rPr>
                        <a:t> in sales of organic and healthy soup products within two years.</a:t>
                      </a:r>
                      <a:endParaRPr sz="1100">
                        <a:solidFill>
                          <a:schemeClr val="dk1"/>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zh-TW" sz="1100"/>
                        <a:t>Optimize the online shopping experience by improving the website's usability and speed.</a:t>
                      </a:r>
                      <a:endParaRPr sz="1100"/>
                    </a:p>
                    <a:p>
                      <a:pPr indent="-298450" lvl="0" marL="457200" rtl="0" algn="l">
                        <a:spcBef>
                          <a:spcPts val="0"/>
                        </a:spcBef>
                        <a:spcAft>
                          <a:spcPts val="0"/>
                        </a:spcAft>
                        <a:buSzPts val="1100"/>
                        <a:buChar char="●"/>
                      </a:pPr>
                      <a:r>
                        <a:rPr lang="zh-TW" sz="1100"/>
                        <a:t>Introduce limited-time promotions and bundles to encourage purchases.</a:t>
                      </a:r>
                      <a:endParaRPr sz="1100"/>
                    </a:p>
                    <a:p>
                      <a:pPr indent="-298450" lvl="0" marL="457200" rtl="0" algn="l">
                        <a:spcBef>
                          <a:spcPts val="0"/>
                        </a:spcBef>
                        <a:spcAft>
                          <a:spcPts val="0"/>
                        </a:spcAft>
                        <a:buSzPts val="1100"/>
                        <a:buChar char="●"/>
                      </a:pPr>
                      <a:r>
                        <a:rPr lang="zh-TW" sz="1100"/>
                        <a:t>Market healthier options prominently and highlight their nutritional benefits, possibly through partnerships with health influencers and nutritionists</a:t>
                      </a:r>
                      <a:endParaRPr sz="1100"/>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lang="zh-TW" sz="1100"/>
                        <a:t>Improve Sustainability Efforts</a:t>
                      </a:r>
                      <a:endParaRPr sz="1100"/>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zh-TW" sz="1100">
                          <a:solidFill>
                            <a:schemeClr val="dk1"/>
                          </a:solidFill>
                        </a:rPr>
                        <a:t>Source </a:t>
                      </a:r>
                      <a:r>
                        <a:rPr b="1" lang="zh-TW" sz="1100">
                          <a:solidFill>
                            <a:schemeClr val="dk1"/>
                          </a:solidFill>
                        </a:rPr>
                        <a:t>100%</a:t>
                      </a:r>
                      <a:r>
                        <a:rPr lang="zh-TW" sz="1100">
                          <a:solidFill>
                            <a:schemeClr val="dk1"/>
                          </a:solidFill>
                        </a:rPr>
                        <a:t> of key ingredients (like tomatoes and chicken) from sustainable farms by </a:t>
                      </a:r>
                      <a:r>
                        <a:rPr b="1" lang="zh-TW" sz="1100">
                          <a:solidFill>
                            <a:schemeClr val="dk1"/>
                          </a:solidFill>
                        </a:rPr>
                        <a:t>2025</a:t>
                      </a:r>
                      <a:r>
                        <a:rPr lang="zh-TW"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Char char="●"/>
                      </a:pPr>
                      <a:r>
                        <a:rPr lang="zh-TW" sz="1100">
                          <a:solidFill>
                            <a:schemeClr val="dk1"/>
                          </a:solidFill>
                        </a:rPr>
                        <a:t>Reduce food waste in production facilities by </a:t>
                      </a:r>
                      <a:r>
                        <a:rPr b="1" lang="zh-TW" sz="1100">
                          <a:solidFill>
                            <a:schemeClr val="dk1"/>
                          </a:solidFill>
                        </a:rPr>
                        <a:t>50%</a:t>
                      </a:r>
                      <a:r>
                        <a:rPr lang="zh-TW" sz="1100">
                          <a:solidFill>
                            <a:schemeClr val="dk1"/>
                          </a:solidFill>
                        </a:rPr>
                        <a:t> by </a:t>
                      </a:r>
                      <a:r>
                        <a:rPr b="1" lang="zh-TW" sz="1100">
                          <a:solidFill>
                            <a:schemeClr val="dk1"/>
                          </a:solidFill>
                        </a:rPr>
                        <a:t>2026</a:t>
                      </a:r>
                      <a:r>
                        <a:rPr lang="zh-TW"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Char char="●"/>
                      </a:pPr>
                      <a:r>
                        <a:rPr lang="zh-TW" sz="1100">
                          <a:solidFill>
                            <a:schemeClr val="dk1"/>
                          </a:solidFill>
                        </a:rPr>
                        <a:t>Transition to </a:t>
                      </a:r>
                      <a:r>
                        <a:rPr b="1" lang="zh-TW" sz="1100">
                          <a:solidFill>
                            <a:schemeClr val="dk1"/>
                          </a:solidFill>
                        </a:rPr>
                        <a:t>100% recyclable or compostable packaging</a:t>
                      </a:r>
                      <a:r>
                        <a:rPr lang="zh-TW" sz="1100">
                          <a:solidFill>
                            <a:schemeClr val="dk1"/>
                          </a:solidFill>
                        </a:rPr>
                        <a:t> by </a:t>
                      </a:r>
                      <a:r>
                        <a:rPr b="1" lang="zh-TW" sz="1100">
                          <a:solidFill>
                            <a:schemeClr val="dk1"/>
                          </a:solidFill>
                        </a:rPr>
                        <a:t>2030</a:t>
                      </a:r>
                      <a:r>
                        <a:rPr lang="zh-TW" sz="1100">
                          <a:solidFill>
                            <a:schemeClr val="dk1"/>
                          </a:solidFill>
                        </a:rPr>
                        <a:t>.</a:t>
                      </a:r>
                      <a:endParaRPr sz="1100">
                        <a:solidFill>
                          <a:schemeClr val="dk1"/>
                        </a:solidFill>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zh-TW" sz="1100"/>
                        <a:t>Partner with suppliers who meet sustainability certifications, and invest in programs that promote sustainable agricultural practices​</a:t>
                      </a:r>
                      <a:endParaRPr sz="1100"/>
                    </a:p>
                    <a:p>
                      <a:pPr indent="-298450" lvl="0" marL="457200" rtl="0" algn="l">
                        <a:spcBef>
                          <a:spcPts val="0"/>
                        </a:spcBef>
                        <a:spcAft>
                          <a:spcPts val="0"/>
                        </a:spcAft>
                        <a:buSzPts val="1100"/>
                        <a:buChar char="●"/>
                      </a:pPr>
                      <a:r>
                        <a:rPr lang="zh-TW" sz="1100"/>
                        <a:t>Implement waste reduction programs </a:t>
                      </a:r>
                      <a:endParaRPr sz="1100"/>
                    </a:p>
                    <a:p>
                      <a:pPr indent="-298450" lvl="0" marL="457200" rtl="0" algn="l">
                        <a:spcBef>
                          <a:spcPts val="0"/>
                        </a:spcBef>
                        <a:spcAft>
                          <a:spcPts val="0"/>
                        </a:spcAft>
                        <a:buSzPts val="1100"/>
                        <a:buChar char="●"/>
                      </a:pPr>
                      <a:r>
                        <a:rPr lang="zh-TW" sz="1100"/>
                        <a:t>Research and develop new packaging solutions that minimize environmental impact, including reducing plastic use​</a:t>
                      </a:r>
                      <a:endParaRPr sz="1100"/>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pic>
        <p:nvPicPr>
          <p:cNvPr id="640" name="Google Shape;640;p51"/>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641" name="Google Shape;641;p51"/>
          <p:cNvPicPr preferRelativeResize="0"/>
          <p:nvPr/>
        </p:nvPicPr>
        <p:blipFill>
          <a:blip r:embed="rId4">
            <a:alphaModFix/>
          </a:blip>
          <a:stretch>
            <a:fillRect/>
          </a:stretch>
        </p:blipFill>
        <p:spPr>
          <a:xfrm>
            <a:off x="7943850" y="133350"/>
            <a:ext cx="581976" cy="581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2"/>
          <p:cNvSpPr txBox="1"/>
          <p:nvPr>
            <p:ph type="title"/>
          </p:nvPr>
        </p:nvSpPr>
        <p:spPr>
          <a:xfrm>
            <a:off x="215900" y="14096"/>
            <a:ext cx="5297700" cy="52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TW">
                <a:solidFill>
                  <a:srgbClr val="E84A27"/>
                </a:solidFill>
                <a:latin typeface="Georgia"/>
                <a:ea typeface="Georgia"/>
                <a:cs typeface="Georgia"/>
                <a:sym typeface="Georgia"/>
              </a:rPr>
              <a:t>References</a:t>
            </a:r>
            <a:endParaRPr b="0">
              <a:solidFill>
                <a:srgbClr val="595959"/>
              </a:solidFill>
            </a:endParaRPr>
          </a:p>
          <a:p>
            <a:pPr indent="0" lvl="0" marL="0" rtl="0" algn="l">
              <a:spcBef>
                <a:spcPts val="0"/>
              </a:spcBef>
              <a:spcAft>
                <a:spcPts val="0"/>
              </a:spcAft>
              <a:buNone/>
            </a:pPr>
            <a:r>
              <a:t/>
            </a:r>
            <a:endParaRPr b="0" sz="1000">
              <a:solidFill>
                <a:srgbClr val="2D3B45"/>
              </a:solidFill>
              <a:highlight>
                <a:srgbClr val="FFFFFF"/>
              </a:highlight>
            </a:endParaRPr>
          </a:p>
        </p:txBody>
      </p:sp>
      <p:pic>
        <p:nvPicPr>
          <p:cNvPr id="647" name="Google Shape;647;p52"/>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648" name="Google Shape;648;p52"/>
          <p:cNvPicPr preferRelativeResize="0"/>
          <p:nvPr/>
        </p:nvPicPr>
        <p:blipFill>
          <a:blip r:embed="rId4">
            <a:alphaModFix/>
          </a:blip>
          <a:stretch>
            <a:fillRect/>
          </a:stretch>
        </p:blipFill>
        <p:spPr>
          <a:xfrm>
            <a:off x="7943850" y="133350"/>
            <a:ext cx="581976" cy="581976"/>
          </a:xfrm>
          <a:prstGeom prst="rect">
            <a:avLst/>
          </a:prstGeom>
          <a:noFill/>
          <a:ln>
            <a:noFill/>
          </a:ln>
        </p:spPr>
      </p:pic>
      <p:sp>
        <p:nvSpPr>
          <p:cNvPr id="649" name="Google Shape;649;p52"/>
          <p:cNvSpPr txBox="1"/>
          <p:nvPr/>
        </p:nvSpPr>
        <p:spPr>
          <a:xfrm>
            <a:off x="259650" y="985100"/>
            <a:ext cx="8344500" cy="3537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lang="zh-TW" sz="1200">
                <a:solidFill>
                  <a:schemeClr val="dk1"/>
                </a:solidFill>
                <a:latin typeface="Times New Roman"/>
                <a:ea typeface="Times New Roman"/>
                <a:cs typeface="Times New Roman"/>
                <a:sym typeface="Times New Roman"/>
              </a:rPr>
              <a:t>English, S. N. &amp; Liberty University. (2018). </a:t>
            </a:r>
            <a:r>
              <a:rPr i="1" lang="zh-TW" sz="1200">
                <a:solidFill>
                  <a:schemeClr val="dk1"/>
                </a:solidFill>
                <a:latin typeface="Times New Roman"/>
                <a:ea typeface="Times New Roman"/>
                <a:cs typeface="Times New Roman"/>
                <a:sym typeface="Times New Roman"/>
              </a:rPr>
              <a:t>Analysis of the Campbell Soup Company marketing and social media Strategy</a:t>
            </a:r>
            <a:r>
              <a:rPr lang="zh-TW" sz="1200">
                <a:solidFill>
                  <a:schemeClr val="dk1"/>
                </a:solidFill>
                <a:latin typeface="Times New Roman"/>
                <a:ea typeface="Times New Roman"/>
                <a:cs typeface="Times New Roman"/>
                <a:sym typeface="Times New Roman"/>
              </a:rPr>
              <a:t>. </a:t>
            </a:r>
            <a:r>
              <a:rPr lang="zh-TW" sz="1200" u="sng">
                <a:solidFill>
                  <a:schemeClr val="hlink"/>
                </a:solidFill>
                <a:latin typeface="Times New Roman"/>
                <a:ea typeface="Times New Roman"/>
                <a:cs typeface="Times New Roman"/>
                <a:sym typeface="Times New Roman"/>
                <a:hlinkClick r:id="rId5"/>
              </a:rPr>
              <a:t>https://sarahenglish.wordpress.com/wp-content/uploads/2019/03/546-100-analysis-of-the-campbell-soup-company-marketing-and-social-media-strategy.pdf</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zh-TW" sz="1100">
                <a:solidFill>
                  <a:schemeClr val="dk1"/>
                </a:solidFill>
              </a:rPr>
              <a:t>Leaf Group. (n.d.). </a:t>
            </a:r>
            <a:r>
              <a:rPr i="1" lang="zh-TW" sz="1100">
                <a:solidFill>
                  <a:schemeClr val="dk1"/>
                </a:solidFill>
              </a:rPr>
              <a:t>Is Campbell’s Soup Healthy? | livestrong</a:t>
            </a:r>
            <a:r>
              <a:rPr lang="zh-TW" sz="1100">
                <a:solidFill>
                  <a:schemeClr val="dk1"/>
                </a:solidFill>
              </a:rPr>
              <a:t>. LIVESTRONG.COM. </a:t>
            </a:r>
            <a:r>
              <a:rPr lang="zh-TW" sz="1100" u="sng">
                <a:solidFill>
                  <a:schemeClr val="hlink"/>
                </a:solidFill>
                <a:hlinkClick r:id="rId6"/>
              </a:rPr>
              <a:t>https://www.livestrong.com/article/413118-is-campbells-soup-healthy/</a:t>
            </a:r>
            <a:r>
              <a:rPr lang="zh-TW" sz="1100">
                <a:solidFill>
                  <a:schemeClr val="dk1"/>
                </a:solidFill>
              </a:rPr>
              <a:t>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zh-TW" sz="1200">
                <a:solidFill>
                  <a:schemeClr val="dk1"/>
                </a:solidFill>
                <a:latin typeface="Times New Roman"/>
                <a:ea typeface="Times New Roman"/>
                <a:cs typeface="Times New Roman"/>
                <a:sym typeface="Times New Roman"/>
              </a:rPr>
              <a:t>Campbell Soup Company - Campbell launches next chapter of growth at fiscal 2025 Investor Day. (n.d.-a). </a:t>
            </a:r>
            <a:r>
              <a:rPr lang="zh-TW" sz="1200" u="sng">
                <a:solidFill>
                  <a:schemeClr val="hlink"/>
                </a:solidFill>
                <a:latin typeface="Times New Roman"/>
                <a:ea typeface="Times New Roman"/>
                <a:cs typeface="Times New Roman"/>
                <a:sym typeface="Times New Roman"/>
                <a:hlinkClick r:id="rId7"/>
              </a:rPr>
              <a:t>https://investor.campbellsoupcompany.com/news/financial-news/news-details/2024/Campbell-Launches-Next-Chapter-of-Growth-at-Fiscal-2025-Investor-Day/default.aspx</a:t>
            </a:r>
            <a:r>
              <a:rPr lang="zh-TW"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zh-TW" sz="1200">
                <a:solidFill>
                  <a:schemeClr val="dk1"/>
                </a:solidFill>
                <a:latin typeface="Times New Roman"/>
                <a:ea typeface="Times New Roman"/>
                <a:cs typeface="Times New Roman"/>
                <a:sym typeface="Times New Roman"/>
              </a:rPr>
              <a:t>Campbell Soup Company - financials - Annual reports. (n.d.-b). </a:t>
            </a:r>
            <a:r>
              <a:rPr lang="zh-TW" sz="1200" u="sng">
                <a:solidFill>
                  <a:schemeClr val="hlink"/>
                </a:solidFill>
                <a:latin typeface="Times New Roman"/>
                <a:ea typeface="Times New Roman"/>
                <a:cs typeface="Times New Roman"/>
                <a:sym typeface="Times New Roman"/>
                <a:hlinkClick r:id="rId8"/>
              </a:rPr>
              <a:t>https://investor.campbellsoupcompany.com/financials/annual-reports/default.aspx</a:t>
            </a:r>
            <a:r>
              <a:rPr lang="zh-TW"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i="1" lang="zh-TW" sz="1100">
                <a:solidFill>
                  <a:schemeClr val="dk1"/>
                </a:solidFill>
              </a:rPr>
              <a:t>2024 Consumer Food Preference Trends</a:t>
            </a:r>
            <a:r>
              <a:rPr lang="zh-TW" sz="1100">
                <a:solidFill>
                  <a:schemeClr val="dk1"/>
                </a:solidFill>
              </a:rPr>
              <a:t>. ingredion.com. (n.d.). </a:t>
            </a:r>
            <a:r>
              <a:rPr lang="zh-TW" sz="1100" u="sng">
                <a:solidFill>
                  <a:schemeClr val="hlink"/>
                </a:solidFill>
                <a:hlinkClick r:id="rId9"/>
              </a:rPr>
              <a:t>https://www.ingredion.com/na/en-us/be-whats-next/2023-consumer-food-preference-trends.html#top-10</a:t>
            </a:r>
            <a:r>
              <a:rPr lang="zh-TW" sz="1100">
                <a:solidFill>
                  <a:schemeClr val="dk1"/>
                </a:solidFill>
              </a:rPr>
              <a:t>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zh-TW" sz="1200">
                <a:solidFill>
                  <a:schemeClr val="dk1"/>
                </a:solidFill>
                <a:latin typeface="Times New Roman"/>
                <a:ea typeface="Times New Roman"/>
                <a:cs typeface="Times New Roman"/>
                <a:sym typeface="Times New Roman"/>
              </a:rPr>
              <a:t>Annual report. (2025). </a:t>
            </a:r>
            <a:r>
              <a:rPr lang="zh-TW" sz="1200" u="sng">
                <a:solidFill>
                  <a:schemeClr val="hlink"/>
                </a:solidFill>
                <a:latin typeface="Times New Roman"/>
                <a:ea typeface="Times New Roman"/>
                <a:cs typeface="Times New Roman"/>
                <a:sym typeface="Times New Roman"/>
                <a:hlinkClick r:id="rId10"/>
              </a:rPr>
              <a:t>https://www.campbellsoupcompany.com/wp-content/uploads/2022/10/Campbell-Soup-Company-2022-Annual-Report.pdf</a:t>
            </a:r>
            <a:r>
              <a:rPr lang="zh-TW"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zh-TW" sz="1100">
                <a:solidFill>
                  <a:schemeClr val="dk1"/>
                </a:solidFill>
              </a:rPr>
              <a:t>Faria, J. (2024, January 4). </a:t>
            </a:r>
            <a:r>
              <a:rPr i="1" lang="zh-TW" sz="1100">
                <a:solidFill>
                  <a:schemeClr val="dk1"/>
                </a:solidFill>
              </a:rPr>
              <a:t>Campbell Soup: Global ad spend 2023</a:t>
            </a:r>
            <a:r>
              <a:rPr lang="zh-TW" sz="1100">
                <a:solidFill>
                  <a:schemeClr val="dk1"/>
                </a:solidFill>
              </a:rPr>
              <a:t>. Statista. </a:t>
            </a:r>
            <a:r>
              <a:rPr lang="zh-TW" sz="1100" u="sng">
                <a:solidFill>
                  <a:schemeClr val="hlink"/>
                </a:solidFill>
                <a:hlinkClick r:id="rId11"/>
              </a:rPr>
              <a:t>https://www.statista.com/statistics/642814/campbell-soup-ad-spend/</a:t>
            </a:r>
            <a:r>
              <a:rPr lang="zh-TW" sz="1100">
                <a:solidFill>
                  <a:schemeClr val="dk1"/>
                </a:solidFill>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3"/>
          <p:cNvSpPr txBox="1"/>
          <p:nvPr>
            <p:ph type="title"/>
          </p:nvPr>
        </p:nvSpPr>
        <p:spPr>
          <a:xfrm>
            <a:off x="3734100" y="2142950"/>
            <a:ext cx="1675800" cy="631500"/>
          </a:xfrm>
          <a:prstGeom prst="rect">
            <a:avLst/>
          </a:prstGeom>
          <a:noFill/>
          <a:ln>
            <a:noFill/>
          </a:ln>
        </p:spPr>
        <p:txBody>
          <a:bodyPr anchorCtr="0" anchor="t" bIns="0" lIns="0" spcFirstLastPara="1" rIns="0" wrap="square" tIns="259575">
            <a:spAutoFit/>
          </a:bodyPr>
          <a:lstStyle/>
          <a:p>
            <a:pPr indent="0" lvl="0" marL="0" rtl="0" algn="l">
              <a:spcBef>
                <a:spcPts val="0"/>
              </a:spcBef>
              <a:spcAft>
                <a:spcPts val="0"/>
              </a:spcAft>
              <a:buClr>
                <a:schemeClr val="dk1"/>
              </a:buClr>
              <a:buSzPts val="1100"/>
              <a:buFont typeface="Arial"/>
              <a:buNone/>
            </a:pPr>
            <a:r>
              <a:rPr lang="zh-TW">
                <a:solidFill>
                  <a:srgbClr val="E84A27"/>
                </a:solidFill>
                <a:latin typeface="Georgia"/>
                <a:ea typeface="Georgia"/>
                <a:cs typeface="Georgia"/>
                <a:sym typeface="Georgia"/>
              </a:rPr>
              <a:t>Appendix</a:t>
            </a:r>
            <a:endParaRPr>
              <a:latin typeface="Georgia"/>
              <a:ea typeface="Georgia"/>
              <a:cs typeface="Georgia"/>
              <a:sym typeface="Georgia"/>
            </a:endParaRPr>
          </a:p>
        </p:txBody>
      </p:sp>
      <p:pic>
        <p:nvPicPr>
          <p:cNvPr id="655" name="Google Shape;655;p53"/>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656" name="Google Shape;656;p53"/>
          <p:cNvPicPr preferRelativeResize="0"/>
          <p:nvPr/>
        </p:nvPicPr>
        <p:blipFill>
          <a:blip r:embed="rId4">
            <a:alphaModFix/>
          </a:blip>
          <a:stretch>
            <a:fillRect/>
          </a:stretch>
        </p:blipFill>
        <p:spPr>
          <a:xfrm>
            <a:off x="7943850" y="133350"/>
            <a:ext cx="581976" cy="5819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4"/>
          <p:cNvSpPr txBox="1"/>
          <p:nvPr>
            <p:ph type="title"/>
          </p:nvPr>
        </p:nvSpPr>
        <p:spPr>
          <a:xfrm>
            <a:off x="215900" y="14096"/>
            <a:ext cx="5297700" cy="369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zh-TW">
                <a:solidFill>
                  <a:srgbClr val="E84A27"/>
                </a:solidFill>
                <a:latin typeface="Georgia"/>
                <a:ea typeface="Georgia"/>
                <a:cs typeface="Georgia"/>
                <a:sym typeface="Georgia"/>
              </a:rPr>
              <a:t>Appendix - Survey Results</a:t>
            </a:r>
            <a:endParaRPr/>
          </a:p>
        </p:txBody>
      </p:sp>
      <p:pic>
        <p:nvPicPr>
          <p:cNvPr id="662" name="Google Shape;662;p54"/>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663" name="Google Shape;663;p54"/>
          <p:cNvPicPr preferRelativeResize="0"/>
          <p:nvPr/>
        </p:nvPicPr>
        <p:blipFill>
          <a:blip r:embed="rId4">
            <a:alphaModFix/>
          </a:blip>
          <a:stretch>
            <a:fillRect/>
          </a:stretch>
        </p:blipFill>
        <p:spPr>
          <a:xfrm>
            <a:off x="7943850" y="133350"/>
            <a:ext cx="581976" cy="581976"/>
          </a:xfrm>
          <a:prstGeom prst="rect">
            <a:avLst/>
          </a:prstGeom>
          <a:noFill/>
          <a:ln>
            <a:noFill/>
          </a:ln>
        </p:spPr>
      </p:pic>
      <p:pic>
        <p:nvPicPr>
          <p:cNvPr id="664" name="Google Shape;664;p54"/>
          <p:cNvPicPr preferRelativeResize="0"/>
          <p:nvPr/>
        </p:nvPicPr>
        <p:blipFill>
          <a:blip r:embed="rId5">
            <a:alphaModFix/>
          </a:blip>
          <a:stretch>
            <a:fillRect/>
          </a:stretch>
        </p:blipFill>
        <p:spPr>
          <a:xfrm>
            <a:off x="164300" y="715325"/>
            <a:ext cx="3752900" cy="1856425"/>
          </a:xfrm>
          <a:prstGeom prst="rect">
            <a:avLst/>
          </a:prstGeom>
          <a:noFill/>
          <a:ln>
            <a:noFill/>
          </a:ln>
        </p:spPr>
      </p:pic>
      <p:pic>
        <p:nvPicPr>
          <p:cNvPr id="665" name="Google Shape;665;p54"/>
          <p:cNvPicPr preferRelativeResize="0"/>
          <p:nvPr/>
        </p:nvPicPr>
        <p:blipFill>
          <a:blip r:embed="rId6">
            <a:alphaModFix/>
          </a:blip>
          <a:stretch>
            <a:fillRect/>
          </a:stretch>
        </p:blipFill>
        <p:spPr>
          <a:xfrm>
            <a:off x="4249100" y="655800"/>
            <a:ext cx="3752899" cy="1915950"/>
          </a:xfrm>
          <a:prstGeom prst="rect">
            <a:avLst/>
          </a:prstGeom>
          <a:noFill/>
          <a:ln>
            <a:noFill/>
          </a:ln>
        </p:spPr>
      </p:pic>
      <p:pic>
        <p:nvPicPr>
          <p:cNvPr id="666" name="Google Shape;666;p54"/>
          <p:cNvPicPr preferRelativeResize="0"/>
          <p:nvPr/>
        </p:nvPicPr>
        <p:blipFill>
          <a:blip r:embed="rId7">
            <a:alphaModFix/>
          </a:blip>
          <a:stretch>
            <a:fillRect/>
          </a:stretch>
        </p:blipFill>
        <p:spPr>
          <a:xfrm>
            <a:off x="164300" y="2634650"/>
            <a:ext cx="3752899" cy="2184500"/>
          </a:xfrm>
          <a:prstGeom prst="rect">
            <a:avLst/>
          </a:prstGeom>
          <a:noFill/>
          <a:ln>
            <a:noFill/>
          </a:ln>
        </p:spPr>
      </p:pic>
      <p:pic>
        <p:nvPicPr>
          <p:cNvPr id="667" name="Google Shape;667;p54"/>
          <p:cNvPicPr preferRelativeResize="0"/>
          <p:nvPr/>
        </p:nvPicPr>
        <p:blipFill>
          <a:blip r:embed="rId8">
            <a:alphaModFix/>
          </a:blip>
          <a:stretch>
            <a:fillRect/>
          </a:stretch>
        </p:blipFill>
        <p:spPr>
          <a:xfrm>
            <a:off x="4308625" y="2634650"/>
            <a:ext cx="4002001" cy="2184500"/>
          </a:xfrm>
          <a:prstGeom prst="rect">
            <a:avLst/>
          </a:prstGeom>
          <a:noFill/>
          <a:ln>
            <a:noFill/>
          </a:ln>
        </p:spPr>
      </p:pic>
      <p:sp>
        <p:nvSpPr>
          <p:cNvPr id="668" name="Google Shape;668;p54"/>
          <p:cNvSpPr txBox="1"/>
          <p:nvPr/>
        </p:nvSpPr>
        <p:spPr>
          <a:xfrm>
            <a:off x="4075975" y="573625"/>
            <a:ext cx="582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700">
                <a:solidFill>
                  <a:srgbClr val="757575"/>
                </a:solidFill>
                <a:latin typeface="Calibri"/>
                <a:ea typeface="Calibri"/>
                <a:cs typeface="Calibri"/>
                <a:sym typeface="Calibri"/>
              </a:rPr>
              <a:t>Q2. </a:t>
            </a:r>
            <a:endParaRPr sz="700">
              <a:solidFill>
                <a:srgbClr val="757575"/>
              </a:solidFill>
              <a:latin typeface="Calibri"/>
              <a:ea typeface="Calibri"/>
              <a:cs typeface="Calibri"/>
              <a:sym typeface="Calibri"/>
            </a:endParaRPr>
          </a:p>
        </p:txBody>
      </p:sp>
      <p:sp>
        <p:nvSpPr>
          <p:cNvPr id="669" name="Google Shape;669;p54"/>
          <p:cNvSpPr txBox="1"/>
          <p:nvPr/>
        </p:nvSpPr>
        <p:spPr>
          <a:xfrm>
            <a:off x="4147425" y="2571750"/>
            <a:ext cx="582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700">
                <a:solidFill>
                  <a:srgbClr val="757575"/>
                </a:solidFill>
                <a:latin typeface="Calibri"/>
                <a:ea typeface="Calibri"/>
                <a:cs typeface="Calibri"/>
                <a:sym typeface="Calibri"/>
              </a:rPr>
              <a:t>Q4.</a:t>
            </a:r>
            <a:endParaRPr sz="700">
              <a:solidFill>
                <a:srgbClr val="757575"/>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5"/>
          <p:cNvSpPr txBox="1"/>
          <p:nvPr>
            <p:ph type="title"/>
          </p:nvPr>
        </p:nvSpPr>
        <p:spPr>
          <a:xfrm>
            <a:off x="215900" y="14096"/>
            <a:ext cx="52977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TW">
                <a:solidFill>
                  <a:srgbClr val="E84A27"/>
                </a:solidFill>
                <a:latin typeface="Georgia"/>
                <a:ea typeface="Georgia"/>
                <a:cs typeface="Georgia"/>
                <a:sym typeface="Georgia"/>
              </a:rPr>
              <a:t>Appendix - Survey Results</a:t>
            </a:r>
            <a:endParaRPr/>
          </a:p>
        </p:txBody>
      </p:sp>
      <p:pic>
        <p:nvPicPr>
          <p:cNvPr id="675" name="Google Shape;675;p55"/>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676" name="Google Shape;676;p55"/>
          <p:cNvPicPr preferRelativeResize="0"/>
          <p:nvPr/>
        </p:nvPicPr>
        <p:blipFill>
          <a:blip r:embed="rId4">
            <a:alphaModFix/>
          </a:blip>
          <a:stretch>
            <a:fillRect/>
          </a:stretch>
        </p:blipFill>
        <p:spPr>
          <a:xfrm>
            <a:off x="7943850" y="133350"/>
            <a:ext cx="581976" cy="581976"/>
          </a:xfrm>
          <a:prstGeom prst="rect">
            <a:avLst/>
          </a:prstGeom>
          <a:noFill/>
          <a:ln>
            <a:noFill/>
          </a:ln>
        </p:spPr>
      </p:pic>
      <p:pic>
        <p:nvPicPr>
          <p:cNvPr id="677" name="Google Shape;677;p55"/>
          <p:cNvPicPr preferRelativeResize="0"/>
          <p:nvPr/>
        </p:nvPicPr>
        <p:blipFill>
          <a:blip r:embed="rId5">
            <a:alphaModFix/>
          </a:blip>
          <a:stretch>
            <a:fillRect/>
          </a:stretch>
        </p:blipFill>
        <p:spPr>
          <a:xfrm>
            <a:off x="215900" y="806575"/>
            <a:ext cx="4156875" cy="1765175"/>
          </a:xfrm>
          <a:prstGeom prst="rect">
            <a:avLst/>
          </a:prstGeom>
          <a:noFill/>
          <a:ln>
            <a:noFill/>
          </a:ln>
        </p:spPr>
      </p:pic>
      <p:pic>
        <p:nvPicPr>
          <p:cNvPr id="678" name="Google Shape;678;p55"/>
          <p:cNvPicPr preferRelativeResize="0"/>
          <p:nvPr/>
        </p:nvPicPr>
        <p:blipFill>
          <a:blip r:embed="rId6">
            <a:alphaModFix/>
          </a:blip>
          <a:stretch>
            <a:fillRect/>
          </a:stretch>
        </p:blipFill>
        <p:spPr>
          <a:xfrm>
            <a:off x="4765675" y="715325"/>
            <a:ext cx="4250526" cy="1856425"/>
          </a:xfrm>
          <a:prstGeom prst="rect">
            <a:avLst/>
          </a:prstGeom>
          <a:noFill/>
          <a:ln>
            <a:noFill/>
          </a:ln>
        </p:spPr>
      </p:pic>
      <p:sp>
        <p:nvSpPr>
          <p:cNvPr id="679" name="Google Shape;679;p55"/>
          <p:cNvSpPr txBox="1"/>
          <p:nvPr/>
        </p:nvSpPr>
        <p:spPr>
          <a:xfrm>
            <a:off x="99300" y="715325"/>
            <a:ext cx="582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700">
                <a:solidFill>
                  <a:srgbClr val="757575"/>
                </a:solidFill>
                <a:latin typeface="Calibri"/>
                <a:ea typeface="Calibri"/>
                <a:cs typeface="Calibri"/>
                <a:sym typeface="Calibri"/>
              </a:rPr>
              <a:t>Q5. </a:t>
            </a:r>
            <a:endParaRPr sz="700">
              <a:solidFill>
                <a:srgbClr val="757575"/>
              </a:solidFill>
              <a:latin typeface="Calibri"/>
              <a:ea typeface="Calibri"/>
              <a:cs typeface="Calibri"/>
              <a:sym typeface="Calibri"/>
            </a:endParaRPr>
          </a:p>
        </p:txBody>
      </p:sp>
      <p:pic>
        <p:nvPicPr>
          <p:cNvPr id="680" name="Google Shape;680;p55"/>
          <p:cNvPicPr preferRelativeResize="0"/>
          <p:nvPr/>
        </p:nvPicPr>
        <p:blipFill>
          <a:blip r:embed="rId7">
            <a:alphaModFix/>
          </a:blip>
          <a:stretch>
            <a:fillRect/>
          </a:stretch>
        </p:blipFill>
        <p:spPr>
          <a:xfrm>
            <a:off x="169075" y="2787100"/>
            <a:ext cx="4250524" cy="1975400"/>
          </a:xfrm>
          <a:prstGeom prst="rect">
            <a:avLst/>
          </a:prstGeom>
          <a:noFill/>
          <a:ln>
            <a:noFill/>
          </a:ln>
        </p:spPr>
      </p:pic>
      <p:pic>
        <p:nvPicPr>
          <p:cNvPr id="681" name="Google Shape;681;p55"/>
          <p:cNvPicPr preferRelativeResize="0"/>
          <p:nvPr/>
        </p:nvPicPr>
        <p:blipFill>
          <a:blip r:embed="rId8">
            <a:alphaModFix/>
          </a:blip>
          <a:stretch>
            <a:fillRect/>
          </a:stretch>
        </p:blipFill>
        <p:spPr>
          <a:xfrm>
            <a:off x="4765675" y="2787100"/>
            <a:ext cx="4250526" cy="2237350"/>
          </a:xfrm>
          <a:prstGeom prst="rect">
            <a:avLst/>
          </a:prstGeom>
          <a:noFill/>
          <a:ln>
            <a:noFill/>
          </a:ln>
        </p:spPr>
      </p:pic>
      <p:sp>
        <p:nvSpPr>
          <p:cNvPr id="682" name="Google Shape;682;p55"/>
          <p:cNvSpPr txBox="1"/>
          <p:nvPr/>
        </p:nvSpPr>
        <p:spPr>
          <a:xfrm>
            <a:off x="4572000" y="2727575"/>
            <a:ext cx="582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700">
                <a:solidFill>
                  <a:srgbClr val="757575"/>
                </a:solidFill>
                <a:latin typeface="Calibri"/>
                <a:ea typeface="Calibri"/>
                <a:cs typeface="Calibri"/>
                <a:sym typeface="Calibri"/>
              </a:rPr>
              <a:t>Q8. </a:t>
            </a:r>
            <a:endParaRPr sz="700">
              <a:solidFill>
                <a:srgbClr val="757575"/>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6"/>
          <p:cNvSpPr txBox="1"/>
          <p:nvPr>
            <p:ph type="title"/>
          </p:nvPr>
        </p:nvSpPr>
        <p:spPr>
          <a:xfrm>
            <a:off x="215900" y="14096"/>
            <a:ext cx="52977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TW">
                <a:solidFill>
                  <a:srgbClr val="E84A27"/>
                </a:solidFill>
                <a:latin typeface="Georgia"/>
                <a:ea typeface="Georgia"/>
                <a:cs typeface="Georgia"/>
                <a:sym typeface="Georgia"/>
              </a:rPr>
              <a:t>Appendix - Survey Results</a:t>
            </a:r>
            <a:endParaRPr/>
          </a:p>
        </p:txBody>
      </p:sp>
      <p:pic>
        <p:nvPicPr>
          <p:cNvPr id="688" name="Google Shape;688;p56"/>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689" name="Google Shape;689;p56"/>
          <p:cNvPicPr preferRelativeResize="0"/>
          <p:nvPr/>
        </p:nvPicPr>
        <p:blipFill>
          <a:blip r:embed="rId4">
            <a:alphaModFix/>
          </a:blip>
          <a:stretch>
            <a:fillRect/>
          </a:stretch>
        </p:blipFill>
        <p:spPr>
          <a:xfrm>
            <a:off x="7943850" y="133350"/>
            <a:ext cx="581976" cy="581976"/>
          </a:xfrm>
          <a:prstGeom prst="rect">
            <a:avLst/>
          </a:prstGeom>
          <a:noFill/>
          <a:ln>
            <a:noFill/>
          </a:ln>
        </p:spPr>
      </p:pic>
      <p:pic>
        <p:nvPicPr>
          <p:cNvPr id="690" name="Google Shape;690;p56"/>
          <p:cNvPicPr preferRelativeResize="0"/>
          <p:nvPr/>
        </p:nvPicPr>
        <p:blipFill>
          <a:blip r:embed="rId5">
            <a:alphaModFix/>
          </a:blip>
          <a:stretch>
            <a:fillRect/>
          </a:stretch>
        </p:blipFill>
        <p:spPr>
          <a:xfrm>
            <a:off x="152400" y="715325"/>
            <a:ext cx="4419601" cy="1862125"/>
          </a:xfrm>
          <a:prstGeom prst="rect">
            <a:avLst/>
          </a:prstGeom>
          <a:noFill/>
          <a:ln>
            <a:noFill/>
          </a:ln>
        </p:spPr>
      </p:pic>
      <p:pic>
        <p:nvPicPr>
          <p:cNvPr id="691" name="Google Shape;691;p56"/>
          <p:cNvPicPr preferRelativeResize="0"/>
          <p:nvPr/>
        </p:nvPicPr>
        <p:blipFill>
          <a:blip r:embed="rId6">
            <a:alphaModFix/>
          </a:blip>
          <a:stretch>
            <a:fillRect/>
          </a:stretch>
        </p:blipFill>
        <p:spPr>
          <a:xfrm>
            <a:off x="4724400" y="715325"/>
            <a:ext cx="4288625" cy="1862125"/>
          </a:xfrm>
          <a:prstGeom prst="rect">
            <a:avLst/>
          </a:prstGeom>
          <a:noFill/>
          <a:ln>
            <a:noFill/>
          </a:ln>
        </p:spPr>
      </p:pic>
      <p:pic>
        <p:nvPicPr>
          <p:cNvPr id="692" name="Google Shape;692;p56"/>
          <p:cNvPicPr preferRelativeResize="0"/>
          <p:nvPr/>
        </p:nvPicPr>
        <p:blipFill>
          <a:blip r:embed="rId7">
            <a:alphaModFix/>
          </a:blip>
          <a:stretch>
            <a:fillRect/>
          </a:stretch>
        </p:blipFill>
        <p:spPr>
          <a:xfrm>
            <a:off x="152400" y="2909375"/>
            <a:ext cx="4419600" cy="2031725"/>
          </a:xfrm>
          <a:prstGeom prst="rect">
            <a:avLst/>
          </a:prstGeom>
          <a:noFill/>
          <a:ln>
            <a:noFill/>
          </a:ln>
        </p:spPr>
      </p:pic>
      <p:pic>
        <p:nvPicPr>
          <p:cNvPr id="693" name="Google Shape;693;p56"/>
          <p:cNvPicPr preferRelativeResize="0"/>
          <p:nvPr/>
        </p:nvPicPr>
        <p:blipFill>
          <a:blip r:embed="rId8">
            <a:alphaModFix/>
          </a:blip>
          <a:stretch>
            <a:fillRect/>
          </a:stretch>
        </p:blipFill>
        <p:spPr>
          <a:xfrm>
            <a:off x="4724400" y="2839650"/>
            <a:ext cx="4288624" cy="2151450"/>
          </a:xfrm>
          <a:prstGeom prst="rect">
            <a:avLst/>
          </a:prstGeom>
          <a:noFill/>
          <a:ln>
            <a:noFill/>
          </a:ln>
        </p:spPr>
      </p:pic>
      <p:sp>
        <p:nvSpPr>
          <p:cNvPr id="694" name="Google Shape;694;p56"/>
          <p:cNvSpPr txBox="1"/>
          <p:nvPr/>
        </p:nvSpPr>
        <p:spPr>
          <a:xfrm>
            <a:off x="0" y="667675"/>
            <a:ext cx="582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700">
                <a:solidFill>
                  <a:srgbClr val="757575"/>
                </a:solidFill>
                <a:latin typeface="Calibri"/>
                <a:ea typeface="Calibri"/>
                <a:cs typeface="Calibri"/>
                <a:sym typeface="Calibri"/>
              </a:rPr>
              <a:t>Q9. </a:t>
            </a:r>
            <a:endParaRPr sz="700">
              <a:solidFill>
                <a:srgbClr val="757575"/>
              </a:solidFill>
              <a:latin typeface="Calibri"/>
              <a:ea typeface="Calibri"/>
              <a:cs typeface="Calibri"/>
              <a:sym typeface="Calibri"/>
            </a:endParaRPr>
          </a:p>
        </p:txBody>
      </p:sp>
      <p:sp>
        <p:nvSpPr>
          <p:cNvPr id="695" name="Google Shape;695;p56"/>
          <p:cNvSpPr txBox="1"/>
          <p:nvPr/>
        </p:nvSpPr>
        <p:spPr>
          <a:xfrm>
            <a:off x="4476750" y="2748950"/>
            <a:ext cx="582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700">
                <a:solidFill>
                  <a:srgbClr val="757575"/>
                </a:solidFill>
                <a:latin typeface="Calibri"/>
                <a:ea typeface="Calibri"/>
                <a:cs typeface="Calibri"/>
                <a:sym typeface="Calibri"/>
              </a:rPr>
              <a:t>Q12. </a:t>
            </a:r>
            <a:endParaRPr sz="700">
              <a:solidFill>
                <a:srgbClr val="757575"/>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7"/>
          <p:cNvSpPr txBox="1"/>
          <p:nvPr>
            <p:ph type="title"/>
          </p:nvPr>
        </p:nvSpPr>
        <p:spPr>
          <a:xfrm>
            <a:off x="215900" y="14096"/>
            <a:ext cx="52977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zh-TW">
                <a:solidFill>
                  <a:srgbClr val="E84A27"/>
                </a:solidFill>
                <a:latin typeface="Georgia"/>
                <a:ea typeface="Georgia"/>
                <a:cs typeface="Georgia"/>
                <a:sym typeface="Georgia"/>
              </a:rPr>
              <a:t>Appendix - Survey Results</a:t>
            </a:r>
            <a:endParaRPr/>
          </a:p>
        </p:txBody>
      </p:sp>
      <p:pic>
        <p:nvPicPr>
          <p:cNvPr id="701" name="Google Shape;701;p57"/>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702" name="Google Shape;702;p57"/>
          <p:cNvPicPr preferRelativeResize="0"/>
          <p:nvPr/>
        </p:nvPicPr>
        <p:blipFill>
          <a:blip r:embed="rId4">
            <a:alphaModFix/>
          </a:blip>
          <a:stretch>
            <a:fillRect/>
          </a:stretch>
        </p:blipFill>
        <p:spPr>
          <a:xfrm>
            <a:off x="7943850" y="133350"/>
            <a:ext cx="581976" cy="581976"/>
          </a:xfrm>
          <a:prstGeom prst="rect">
            <a:avLst/>
          </a:prstGeom>
          <a:noFill/>
          <a:ln>
            <a:noFill/>
          </a:ln>
        </p:spPr>
      </p:pic>
      <p:pic>
        <p:nvPicPr>
          <p:cNvPr id="703" name="Google Shape;703;p57"/>
          <p:cNvPicPr preferRelativeResize="0"/>
          <p:nvPr/>
        </p:nvPicPr>
        <p:blipFill>
          <a:blip r:embed="rId5">
            <a:alphaModFix/>
          </a:blip>
          <a:stretch>
            <a:fillRect/>
          </a:stretch>
        </p:blipFill>
        <p:spPr>
          <a:xfrm>
            <a:off x="122125" y="715325"/>
            <a:ext cx="4449874" cy="1939775"/>
          </a:xfrm>
          <a:prstGeom prst="rect">
            <a:avLst/>
          </a:prstGeom>
          <a:noFill/>
          <a:ln>
            <a:noFill/>
          </a:ln>
        </p:spPr>
      </p:pic>
      <p:pic>
        <p:nvPicPr>
          <p:cNvPr id="704" name="Google Shape;704;p57"/>
          <p:cNvPicPr preferRelativeResize="0"/>
          <p:nvPr/>
        </p:nvPicPr>
        <p:blipFill>
          <a:blip r:embed="rId6">
            <a:alphaModFix/>
          </a:blip>
          <a:stretch>
            <a:fillRect/>
          </a:stretch>
        </p:blipFill>
        <p:spPr>
          <a:xfrm>
            <a:off x="4572000" y="715325"/>
            <a:ext cx="4429125" cy="1939775"/>
          </a:xfrm>
          <a:prstGeom prst="rect">
            <a:avLst/>
          </a:prstGeom>
          <a:noFill/>
          <a:ln>
            <a:noFill/>
          </a:ln>
        </p:spPr>
      </p:pic>
      <p:pic>
        <p:nvPicPr>
          <p:cNvPr id="705" name="Google Shape;705;p57"/>
          <p:cNvPicPr preferRelativeResize="0"/>
          <p:nvPr/>
        </p:nvPicPr>
        <p:blipFill>
          <a:blip r:embed="rId7">
            <a:alphaModFix/>
          </a:blip>
          <a:stretch>
            <a:fillRect/>
          </a:stretch>
        </p:blipFill>
        <p:spPr>
          <a:xfrm>
            <a:off x="122125" y="2861600"/>
            <a:ext cx="4429125" cy="2115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8"/>
          <p:cNvSpPr txBox="1"/>
          <p:nvPr>
            <p:ph type="title"/>
          </p:nvPr>
        </p:nvSpPr>
        <p:spPr>
          <a:xfrm>
            <a:off x="215900" y="14096"/>
            <a:ext cx="5297700" cy="631500"/>
          </a:xfrm>
          <a:prstGeom prst="rect">
            <a:avLst/>
          </a:prstGeom>
          <a:noFill/>
          <a:ln>
            <a:noFill/>
          </a:ln>
        </p:spPr>
        <p:txBody>
          <a:bodyPr anchorCtr="0" anchor="t" bIns="0" lIns="0" spcFirstLastPara="1" rIns="0" wrap="square" tIns="259575">
            <a:spAutoFit/>
          </a:bodyPr>
          <a:lstStyle/>
          <a:p>
            <a:pPr indent="0" lvl="0" marL="0" rtl="0" algn="l">
              <a:spcBef>
                <a:spcPts val="0"/>
              </a:spcBef>
              <a:spcAft>
                <a:spcPts val="0"/>
              </a:spcAft>
              <a:buClr>
                <a:schemeClr val="dk1"/>
              </a:buClr>
              <a:buSzPts val="1100"/>
              <a:buFont typeface="Arial"/>
              <a:buNone/>
            </a:pPr>
            <a:r>
              <a:rPr lang="zh-TW">
                <a:solidFill>
                  <a:srgbClr val="E84A27"/>
                </a:solidFill>
                <a:latin typeface="Georgia"/>
                <a:ea typeface="Georgia"/>
                <a:cs typeface="Georgia"/>
                <a:sym typeface="Georgia"/>
              </a:rPr>
              <a:t>Group Participation</a:t>
            </a:r>
            <a:endParaRPr/>
          </a:p>
        </p:txBody>
      </p:sp>
      <p:graphicFrame>
        <p:nvGraphicFramePr>
          <p:cNvPr id="711" name="Google Shape;711;p58"/>
          <p:cNvGraphicFramePr/>
          <p:nvPr/>
        </p:nvGraphicFramePr>
        <p:xfrm>
          <a:off x="374307" y="1111377"/>
          <a:ext cx="3000000" cy="3000000"/>
        </p:xfrm>
        <a:graphic>
          <a:graphicData uri="http://schemas.openxmlformats.org/drawingml/2006/table">
            <a:tbl>
              <a:tblPr bandRow="1" firstRow="1">
                <a:noFill/>
                <a:tableStyleId>{270221FE-ECF7-430C-8C2C-22CFAA680663}</a:tableStyleId>
              </a:tblPr>
              <a:tblGrid>
                <a:gridCol w="3103300"/>
                <a:gridCol w="5285675"/>
              </a:tblGrid>
              <a:tr h="573400">
                <a:tc gridSpan="2">
                  <a:txBody>
                    <a:bodyPr/>
                    <a:lstStyle/>
                    <a:p>
                      <a:pPr indent="0" lvl="0" marL="0" marR="0" rtl="0" algn="ctr">
                        <a:lnSpc>
                          <a:spcPct val="100000"/>
                        </a:lnSpc>
                        <a:spcBef>
                          <a:spcPts val="0"/>
                        </a:spcBef>
                        <a:spcAft>
                          <a:spcPts val="0"/>
                        </a:spcAft>
                        <a:buNone/>
                      </a:pPr>
                      <a:r>
                        <a:rPr b="1" lang="zh-TW" sz="1800" u="none" cap="none" strike="noStrike">
                          <a:solidFill>
                            <a:srgbClr val="FFFFFF"/>
                          </a:solidFill>
                          <a:latin typeface="Arial"/>
                          <a:ea typeface="Arial"/>
                          <a:cs typeface="Arial"/>
                          <a:sym typeface="Arial"/>
                        </a:rPr>
                        <a:t>Team Member Contribution</a:t>
                      </a:r>
                      <a:endParaRPr sz="1800" u="none" cap="none" strike="noStrike">
                        <a:latin typeface="Arial"/>
                        <a:ea typeface="Arial"/>
                        <a:cs typeface="Arial"/>
                        <a:sym typeface="Arial"/>
                      </a:endParaRPr>
                    </a:p>
                  </a:txBody>
                  <a:tcPr marT="400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2284A"/>
                    </a:solidFill>
                  </a:tcPr>
                </a:tc>
                <a:tc hMerge="1"/>
              </a:tr>
              <a:tr h="318775">
                <a:tc>
                  <a:txBody>
                    <a:bodyPr/>
                    <a:lstStyle/>
                    <a:p>
                      <a:pPr indent="0" lvl="0" marL="0" marR="23495" rtl="0" algn="ctr">
                        <a:lnSpc>
                          <a:spcPct val="100000"/>
                        </a:lnSpc>
                        <a:spcBef>
                          <a:spcPts val="0"/>
                        </a:spcBef>
                        <a:spcAft>
                          <a:spcPts val="0"/>
                        </a:spcAft>
                        <a:buNone/>
                      </a:pPr>
                      <a:r>
                        <a:rPr b="1" lang="zh-TW" sz="1200" u="none" cap="none" strike="noStrike">
                          <a:solidFill>
                            <a:srgbClr val="FFFFFF"/>
                          </a:solidFill>
                          <a:latin typeface="Arial"/>
                          <a:ea typeface="Arial"/>
                          <a:cs typeface="Arial"/>
                          <a:sym typeface="Arial"/>
                        </a:rPr>
                        <a:t>Team Member Name</a:t>
                      </a:r>
                      <a:endParaRPr sz="1200" u="none" cap="none" strike="noStrike">
                        <a:latin typeface="Arial"/>
                        <a:ea typeface="Arial"/>
                        <a:cs typeface="Arial"/>
                        <a:sym typeface="Arial"/>
                      </a:endParaRPr>
                    </a:p>
                  </a:txBody>
                  <a:tcPr marT="42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B396C"/>
                    </a:solidFill>
                  </a:tcPr>
                </a:tc>
                <a:tc>
                  <a:txBody>
                    <a:bodyPr/>
                    <a:lstStyle/>
                    <a:p>
                      <a:pPr indent="0" lvl="0" marL="0" marR="0" rtl="0" algn="l">
                        <a:lnSpc>
                          <a:spcPct val="100000"/>
                        </a:lnSpc>
                        <a:spcBef>
                          <a:spcPts val="0"/>
                        </a:spcBef>
                        <a:spcAft>
                          <a:spcPts val="0"/>
                        </a:spcAft>
                        <a:buNone/>
                      </a:pPr>
                      <a:r>
                        <a:rPr b="1" lang="zh-TW" sz="1200">
                          <a:solidFill>
                            <a:srgbClr val="FFFFFF"/>
                          </a:solidFill>
                          <a:latin typeface="Arial"/>
                          <a:ea typeface="Arial"/>
                          <a:cs typeface="Arial"/>
                          <a:sym typeface="Arial"/>
                        </a:rPr>
                        <a:t>  </a:t>
                      </a:r>
                      <a:r>
                        <a:rPr b="1" lang="zh-TW" sz="1200" u="none" cap="none" strike="noStrike">
                          <a:solidFill>
                            <a:srgbClr val="FFFFFF"/>
                          </a:solidFill>
                          <a:latin typeface="Arial"/>
                          <a:ea typeface="Arial"/>
                          <a:cs typeface="Arial"/>
                          <a:sym typeface="Arial"/>
                        </a:rPr>
                        <a:t>Briefly describe team member’s contribution to this assignment</a:t>
                      </a:r>
                      <a:endParaRPr sz="1200" u="none" cap="none" strike="noStrike">
                        <a:latin typeface="Arial"/>
                        <a:ea typeface="Arial"/>
                        <a:cs typeface="Arial"/>
                        <a:sym typeface="Arial"/>
                      </a:endParaRPr>
                    </a:p>
                  </a:txBody>
                  <a:tcPr marT="42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B396C"/>
                    </a:solidFill>
                  </a:tcPr>
                </a:tc>
              </a:tr>
              <a:tr h="270500">
                <a:tc>
                  <a:txBody>
                    <a:bodyPr/>
                    <a:lstStyle/>
                    <a:p>
                      <a:pPr indent="0" lvl="0" marL="34290" marR="0" rtl="0" algn="ctr">
                        <a:lnSpc>
                          <a:spcPct val="100000"/>
                        </a:lnSpc>
                        <a:spcBef>
                          <a:spcPts val="0"/>
                        </a:spcBef>
                        <a:spcAft>
                          <a:spcPts val="0"/>
                        </a:spcAft>
                        <a:buNone/>
                      </a:pPr>
                      <a:r>
                        <a:rPr lang="zh-TW" sz="1100">
                          <a:solidFill>
                            <a:srgbClr val="12284A"/>
                          </a:solidFill>
                          <a:latin typeface="Arial"/>
                          <a:ea typeface="Arial"/>
                          <a:cs typeface="Arial"/>
                          <a:sym typeface="Arial"/>
                        </a:rPr>
                        <a:t>Hsin Chun Cheng</a:t>
                      </a:r>
                      <a:endParaRPr sz="1100" u="none" cap="none" strike="noStrike">
                        <a:latin typeface="Arial"/>
                        <a:ea typeface="Arial"/>
                        <a:cs typeface="Arial"/>
                        <a:sym typeface="Arial"/>
                      </a:endParaRPr>
                    </a:p>
                  </a:txBody>
                  <a:tcPr marT="42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zh-TW" sz="1100" u="none" cap="none" strike="noStrike">
                          <a:solidFill>
                            <a:srgbClr val="12284A"/>
                          </a:solidFill>
                          <a:latin typeface="Arial"/>
                          <a:ea typeface="Arial"/>
                          <a:cs typeface="Arial"/>
                          <a:sym typeface="Arial"/>
                        </a:rPr>
                        <a:t>Marketing Strategy development, focusing on PESTELE Analysis, target customer</a:t>
                      </a:r>
                      <a:endParaRPr sz="1100" u="none" cap="none" strike="noStrike">
                        <a:latin typeface="Arial"/>
                        <a:ea typeface="Arial"/>
                        <a:cs typeface="Arial"/>
                        <a:sym typeface="Arial"/>
                      </a:endParaRPr>
                    </a:p>
                  </a:txBody>
                  <a:tcPr marT="42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500">
                <a:tc>
                  <a:txBody>
                    <a:bodyPr/>
                    <a:lstStyle/>
                    <a:p>
                      <a:pPr indent="0" lvl="0" marL="0" marR="0" rtl="0" algn="ctr">
                        <a:lnSpc>
                          <a:spcPct val="100000"/>
                        </a:lnSpc>
                        <a:spcBef>
                          <a:spcPts val="0"/>
                        </a:spcBef>
                        <a:spcAft>
                          <a:spcPts val="0"/>
                        </a:spcAft>
                        <a:buNone/>
                      </a:pPr>
                      <a:r>
                        <a:rPr lang="zh-TW" sz="1100">
                          <a:solidFill>
                            <a:srgbClr val="12284A"/>
                          </a:solidFill>
                          <a:latin typeface="Arial"/>
                          <a:ea typeface="Arial"/>
                          <a:cs typeface="Arial"/>
                          <a:sym typeface="Arial"/>
                        </a:rPr>
                        <a:t>Jeremy Samuel</a:t>
                      </a:r>
                      <a:endParaRPr sz="1100" u="none" cap="none" strike="noStrike">
                        <a:latin typeface="Arial"/>
                        <a:ea typeface="Arial"/>
                        <a:cs typeface="Arial"/>
                        <a:sym typeface="Arial"/>
                      </a:endParaRPr>
                    </a:p>
                  </a:txBody>
                  <a:tcPr marT="4317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zh-TW" sz="1100" u="none" cap="none" strike="noStrike">
                          <a:solidFill>
                            <a:srgbClr val="12284A"/>
                          </a:solidFill>
                          <a:latin typeface="Arial"/>
                          <a:ea typeface="Arial"/>
                          <a:cs typeface="Arial"/>
                          <a:sym typeface="Arial"/>
                        </a:rPr>
                        <a:t>Marketing Strategy development, focusing on Strategic Recommendation</a:t>
                      </a:r>
                      <a:r>
                        <a:rPr lang="zh-TW" sz="1100">
                          <a:solidFill>
                            <a:srgbClr val="12284A"/>
                          </a:solidFill>
                          <a:latin typeface="Arial"/>
                          <a:ea typeface="Arial"/>
                          <a:cs typeface="Arial"/>
                          <a:sym typeface="Arial"/>
                        </a:rPr>
                        <a:t>s, evaluation and controls</a:t>
                      </a:r>
                      <a:endParaRPr sz="1100" u="none" cap="none" strike="noStrike">
                        <a:latin typeface="Arial"/>
                        <a:ea typeface="Arial"/>
                        <a:cs typeface="Arial"/>
                        <a:sym typeface="Arial"/>
                      </a:endParaRPr>
                    </a:p>
                  </a:txBody>
                  <a:tcPr marT="4317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500">
                <a:tc>
                  <a:txBody>
                    <a:bodyPr/>
                    <a:lstStyle/>
                    <a:p>
                      <a:pPr indent="0" lvl="0" marL="1905" marR="0" rtl="0" algn="ctr">
                        <a:lnSpc>
                          <a:spcPct val="100000"/>
                        </a:lnSpc>
                        <a:spcBef>
                          <a:spcPts val="0"/>
                        </a:spcBef>
                        <a:spcAft>
                          <a:spcPts val="0"/>
                        </a:spcAft>
                        <a:buNone/>
                      </a:pPr>
                      <a:r>
                        <a:rPr lang="zh-TW" sz="1100">
                          <a:solidFill>
                            <a:srgbClr val="12284A"/>
                          </a:solidFill>
                          <a:latin typeface="Arial"/>
                          <a:ea typeface="Arial"/>
                          <a:cs typeface="Arial"/>
                          <a:sym typeface="Arial"/>
                        </a:rPr>
                        <a:t>Zhangkai Wu</a:t>
                      </a:r>
                      <a:endParaRPr sz="1100" u="none" cap="none" strike="noStrike">
                        <a:latin typeface="Arial"/>
                        <a:ea typeface="Arial"/>
                        <a:cs typeface="Arial"/>
                        <a:sym typeface="Arial"/>
                      </a:endParaRPr>
                    </a:p>
                  </a:txBody>
                  <a:tcPr marT="42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zh-TW" sz="1100" u="none" cap="none" strike="noStrike">
                          <a:solidFill>
                            <a:srgbClr val="12284A"/>
                          </a:solidFill>
                          <a:latin typeface="Arial"/>
                          <a:ea typeface="Arial"/>
                          <a:cs typeface="Arial"/>
                          <a:sym typeface="Arial"/>
                        </a:rPr>
                        <a:t>Marketing Strategy development, focusing on </a:t>
                      </a:r>
                      <a:r>
                        <a:rPr lang="zh-TW" sz="1100">
                          <a:solidFill>
                            <a:srgbClr val="12284A"/>
                          </a:solidFill>
                          <a:latin typeface="Arial"/>
                          <a:ea typeface="Arial"/>
                          <a:cs typeface="Arial"/>
                          <a:sym typeface="Arial"/>
                        </a:rPr>
                        <a:t>SWOT analysis, marketing mix</a:t>
                      </a:r>
                      <a:endParaRPr sz="1100" u="none" cap="none" strike="noStrike">
                        <a:latin typeface="Arial"/>
                        <a:ea typeface="Arial"/>
                        <a:cs typeface="Arial"/>
                        <a:sym typeface="Arial"/>
                      </a:endParaRPr>
                    </a:p>
                  </a:txBody>
                  <a:tcPr marT="400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500">
                <a:tc>
                  <a:txBody>
                    <a:bodyPr/>
                    <a:lstStyle/>
                    <a:p>
                      <a:pPr indent="0" lvl="0" marL="3175" marR="0" rtl="0" algn="ctr">
                        <a:lnSpc>
                          <a:spcPct val="100000"/>
                        </a:lnSpc>
                        <a:spcBef>
                          <a:spcPts val="0"/>
                        </a:spcBef>
                        <a:spcAft>
                          <a:spcPts val="0"/>
                        </a:spcAft>
                        <a:buNone/>
                      </a:pPr>
                      <a:r>
                        <a:rPr lang="zh-TW" sz="1100">
                          <a:solidFill>
                            <a:srgbClr val="12284A"/>
                          </a:solidFill>
                          <a:latin typeface="Arial"/>
                          <a:ea typeface="Arial"/>
                          <a:cs typeface="Arial"/>
                          <a:sym typeface="Arial"/>
                        </a:rPr>
                        <a:t>Tilak Narendran</a:t>
                      </a:r>
                      <a:endParaRPr sz="1100" u="none" cap="none" strike="noStrike">
                        <a:latin typeface="Arial"/>
                        <a:ea typeface="Arial"/>
                        <a:cs typeface="Arial"/>
                        <a:sym typeface="Arial"/>
                      </a:endParaRPr>
                    </a:p>
                  </a:txBody>
                  <a:tcPr marT="42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zh-TW" sz="1100" u="none" cap="none" strike="noStrike">
                          <a:solidFill>
                            <a:srgbClr val="12284A"/>
                          </a:solidFill>
                          <a:latin typeface="Arial"/>
                          <a:ea typeface="Arial"/>
                          <a:cs typeface="Arial"/>
                          <a:sym typeface="Arial"/>
                        </a:rPr>
                        <a:t>Marketing Strategy development, focusing on </a:t>
                      </a:r>
                      <a:r>
                        <a:rPr lang="zh-TW" sz="1100">
                          <a:solidFill>
                            <a:srgbClr val="12284A"/>
                          </a:solidFill>
                          <a:latin typeface="Arial"/>
                          <a:ea typeface="Arial"/>
                          <a:cs typeface="Arial"/>
                          <a:sym typeface="Arial"/>
                        </a:rPr>
                        <a:t>5Cs</a:t>
                      </a:r>
                      <a:r>
                        <a:rPr lang="zh-TW" sz="1100" u="none" cap="none" strike="noStrike">
                          <a:solidFill>
                            <a:srgbClr val="12284A"/>
                          </a:solidFill>
                          <a:latin typeface="Arial"/>
                          <a:ea typeface="Arial"/>
                          <a:cs typeface="Arial"/>
                          <a:sym typeface="Arial"/>
                        </a:rPr>
                        <a:t> Analysis and Pestel</a:t>
                      </a:r>
                      <a:r>
                        <a:rPr lang="zh-TW" sz="1100">
                          <a:solidFill>
                            <a:srgbClr val="12284A"/>
                          </a:solidFill>
                          <a:latin typeface="Arial"/>
                          <a:ea typeface="Arial"/>
                          <a:cs typeface="Arial"/>
                          <a:sym typeface="Arial"/>
                        </a:rPr>
                        <a:t>e analysis, implementation</a:t>
                      </a:r>
                      <a:endParaRPr sz="1100" u="none" cap="none" strike="noStrike">
                        <a:latin typeface="Arial"/>
                        <a:ea typeface="Arial"/>
                        <a:cs typeface="Arial"/>
                        <a:sym typeface="Arial"/>
                      </a:endParaRPr>
                    </a:p>
                  </a:txBody>
                  <a:tcPr marT="42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9875">
                <a:tc>
                  <a:txBody>
                    <a:bodyPr/>
                    <a:lstStyle/>
                    <a:p>
                      <a:pPr indent="0" lvl="0" marL="36195" marR="0" rtl="0" algn="ctr">
                        <a:lnSpc>
                          <a:spcPct val="100000"/>
                        </a:lnSpc>
                        <a:spcBef>
                          <a:spcPts val="0"/>
                        </a:spcBef>
                        <a:spcAft>
                          <a:spcPts val="0"/>
                        </a:spcAft>
                        <a:buNone/>
                      </a:pPr>
                      <a:r>
                        <a:rPr lang="zh-TW" sz="1100">
                          <a:solidFill>
                            <a:srgbClr val="12284A"/>
                          </a:solidFill>
                          <a:latin typeface="Arial"/>
                          <a:ea typeface="Arial"/>
                          <a:cs typeface="Arial"/>
                          <a:sym typeface="Arial"/>
                        </a:rPr>
                        <a:t>Jagruthi Kommidi</a:t>
                      </a:r>
                      <a:endParaRPr sz="1100" u="none" cap="none" strike="noStrike">
                        <a:latin typeface="Arial"/>
                        <a:ea typeface="Arial"/>
                        <a:cs typeface="Arial"/>
                        <a:sym typeface="Arial"/>
                      </a:endParaRPr>
                    </a:p>
                  </a:txBody>
                  <a:tcPr marT="4317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zh-TW" sz="1100" u="none" cap="none" strike="noStrike">
                          <a:solidFill>
                            <a:srgbClr val="12284A"/>
                          </a:solidFill>
                          <a:latin typeface="Arial"/>
                          <a:ea typeface="Arial"/>
                          <a:cs typeface="Arial"/>
                          <a:sym typeface="Arial"/>
                        </a:rPr>
                        <a:t>Marketing Strategy development, focusing on </a:t>
                      </a:r>
                      <a:r>
                        <a:rPr lang="zh-TW" sz="1100">
                          <a:solidFill>
                            <a:srgbClr val="12284A"/>
                          </a:solidFill>
                          <a:latin typeface="Arial"/>
                          <a:ea typeface="Arial"/>
                          <a:cs typeface="Arial"/>
                          <a:sym typeface="Arial"/>
                        </a:rPr>
                        <a:t>Value Proposition, Financial projections</a:t>
                      </a:r>
                      <a:endParaRPr sz="1100" u="none" cap="none" strike="noStrike">
                        <a:latin typeface="Arial"/>
                        <a:ea typeface="Arial"/>
                        <a:cs typeface="Arial"/>
                        <a:sym typeface="Arial"/>
                      </a:endParaRPr>
                    </a:p>
                  </a:txBody>
                  <a:tcPr marT="4317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712" name="Google Shape;712;p58"/>
          <p:cNvSpPr txBox="1"/>
          <p:nvPr>
            <p:ph idx="12" type="sldNum"/>
          </p:nvPr>
        </p:nvSpPr>
        <p:spPr>
          <a:xfrm>
            <a:off x="8766047" y="4960030"/>
            <a:ext cx="202438" cy="139700"/>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r>
              <a:rPr lang="zh-TW"/>
              <a:t>15</a:t>
            </a:r>
            <a:endParaRPr/>
          </a:p>
        </p:txBody>
      </p:sp>
      <p:pic>
        <p:nvPicPr>
          <p:cNvPr id="713" name="Google Shape;713;p58"/>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714" name="Google Shape;714;p58"/>
          <p:cNvPicPr preferRelativeResize="0"/>
          <p:nvPr/>
        </p:nvPicPr>
        <p:blipFill>
          <a:blip r:embed="rId4">
            <a:alphaModFix/>
          </a:blip>
          <a:stretch>
            <a:fillRect/>
          </a:stretch>
        </p:blipFill>
        <p:spPr>
          <a:xfrm>
            <a:off x="7943850" y="133350"/>
            <a:ext cx="581976" cy="581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9"/>
          <p:cNvSpPr txBox="1"/>
          <p:nvPr>
            <p:ph type="title"/>
          </p:nvPr>
        </p:nvSpPr>
        <p:spPr>
          <a:xfrm>
            <a:off x="3734100" y="2142950"/>
            <a:ext cx="1675800" cy="631500"/>
          </a:xfrm>
          <a:prstGeom prst="rect">
            <a:avLst/>
          </a:prstGeom>
          <a:noFill/>
          <a:ln>
            <a:noFill/>
          </a:ln>
        </p:spPr>
        <p:txBody>
          <a:bodyPr anchorCtr="0" anchor="t" bIns="0" lIns="0" spcFirstLastPara="1" rIns="0" wrap="square" tIns="259575">
            <a:spAutoFit/>
          </a:bodyPr>
          <a:lstStyle/>
          <a:p>
            <a:pPr indent="0" lvl="0" marL="0" rtl="0" algn="l">
              <a:spcBef>
                <a:spcPts val="0"/>
              </a:spcBef>
              <a:spcAft>
                <a:spcPts val="0"/>
              </a:spcAft>
              <a:buClr>
                <a:schemeClr val="dk1"/>
              </a:buClr>
              <a:buSzPts val="1100"/>
              <a:buFont typeface="Arial"/>
              <a:buNone/>
            </a:pPr>
            <a:r>
              <a:rPr lang="zh-TW">
                <a:solidFill>
                  <a:srgbClr val="E84A27"/>
                </a:solidFill>
                <a:latin typeface="Georgia"/>
                <a:ea typeface="Georgia"/>
                <a:cs typeface="Georgia"/>
                <a:sym typeface="Georgia"/>
              </a:rPr>
              <a:t>Thank you</a:t>
            </a:r>
            <a:endParaRPr>
              <a:latin typeface="Georgia"/>
              <a:ea typeface="Georgia"/>
              <a:cs typeface="Georgia"/>
              <a:sym typeface="Georgia"/>
            </a:endParaRPr>
          </a:p>
        </p:txBody>
      </p:sp>
      <p:pic>
        <p:nvPicPr>
          <p:cNvPr id="720" name="Google Shape;720;p59"/>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721" name="Google Shape;721;p59"/>
          <p:cNvPicPr preferRelativeResize="0"/>
          <p:nvPr/>
        </p:nvPicPr>
        <p:blipFill>
          <a:blip r:embed="rId4">
            <a:alphaModFix/>
          </a:blip>
          <a:stretch>
            <a:fillRect/>
          </a:stretch>
        </p:blipFill>
        <p:spPr>
          <a:xfrm>
            <a:off x="7943850" y="133350"/>
            <a:ext cx="581976" cy="581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215900" y="14096"/>
            <a:ext cx="5297700" cy="631500"/>
          </a:xfrm>
          <a:prstGeom prst="rect">
            <a:avLst/>
          </a:prstGeom>
          <a:noFill/>
          <a:ln>
            <a:noFill/>
          </a:ln>
        </p:spPr>
        <p:txBody>
          <a:bodyPr anchorCtr="0" anchor="t" bIns="0" lIns="0" spcFirstLastPara="1" rIns="0" wrap="square" tIns="259575">
            <a:spAutoFit/>
          </a:bodyPr>
          <a:lstStyle/>
          <a:p>
            <a:pPr indent="0" lvl="0" marL="0" rtl="0" algn="l">
              <a:spcBef>
                <a:spcPts val="0"/>
              </a:spcBef>
              <a:spcAft>
                <a:spcPts val="0"/>
              </a:spcAft>
              <a:buClr>
                <a:schemeClr val="dk1"/>
              </a:buClr>
              <a:buSzPts val="1100"/>
              <a:buFont typeface="Arial"/>
              <a:buNone/>
            </a:pPr>
            <a:r>
              <a:rPr lang="zh-TW">
                <a:solidFill>
                  <a:srgbClr val="E84A27"/>
                </a:solidFill>
                <a:latin typeface="Georgia"/>
                <a:ea typeface="Georgia"/>
                <a:cs typeface="Georgia"/>
                <a:sym typeface="Georgia"/>
              </a:rPr>
              <a:t>Agenda</a:t>
            </a:r>
            <a:endParaRPr>
              <a:latin typeface="Georgia"/>
              <a:ea typeface="Georgia"/>
              <a:cs typeface="Georgia"/>
              <a:sym typeface="Georgia"/>
            </a:endParaRPr>
          </a:p>
        </p:txBody>
      </p:sp>
      <p:graphicFrame>
        <p:nvGraphicFramePr>
          <p:cNvPr id="231" name="Google Shape;231;p34"/>
          <p:cNvGraphicFramePr/>
          <p:nvPr/>
        </p:nvGraphicFramePr>
        <p:xfrm>
          <a:off x="171125" y="1049795"/>
          <a:ext cx="3000000" cy="3000000"/>
        </p:xfrm>
        <a:graphic>
          <a:graphicData uri="http://schemas.openxmlformats.org/drawingml/2006/table">
            <a:tbl>
              <a:tblPr bandRow="1" firstRow="1">
                <a:noFill/>
                <a:tableStyleId>{270221FE-ECF7-430C-8C2C-22CFAA680663}</a:tableStyleId>
              </a:tblPr>
              <a:tblGrid>
                <a:gridCol w="200000"/>
                <a:gridCol w="8017850"/>
                <a:gridCol w="583900"/>
              </a:tblGrid>
              <a:tr h="404500">
                <a:tc>
                  <a:txBody>
                    <a:bodyPr/>
                    <a:lstStyle/>
                    <a:p>
                      <a:pPr indent="0" lvl="0" marL="90805" marR="0" rtl="0" algn="ctr">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102225" marB="0" marR="0" marL="0">
                    <a:solidFill>
                      <a:srgbClr val="12284A"/>
                    </a:solidFill>
                  </a:tcPr>
                </a:tc>
                <a:tc>
                  <a:txBody>
                    <a:bodyPr/>
                    <a:lstStyle/>
                    <a:p>
                      <a:pPr indent="0" lvl="0" marL="0" marR="0" rtl="0" algn="l">
                        <a:lnSpc>
                          <a:spcPct val="100000"/>
                        </a:lnSpc>
                        <a:spcBef>
                          <a:spcPts val="0"/>
                        </a:spcBef>
                        <a:spcAft>
                          <a:spcPts val="0"/>
                        </a:spcAft>
                        <a:buNone/>
                      </a:pPr>
                      <a:r>
                        <a:rPr lang="zh-TW" sz="2100">
                          <a:solidFill>
                            <a:schemeClr val="lt1"/>
                          </a:solidFill>
                          <a:latin typeface="Times New Roman"/>
                          <a:ea typeface="Times New Roman"/>
                          <a:cs typeface="Times New Roman"/>
                          <a:sym typeface="Times New Roman"/>
                        </a:rPr>
                        <a:t>Campbell’s Soup</a:t>
                      </a:r>
                      <a:endParaRPr sz="2100" u="none" cap="none" strike="noStrike">
                        <a:solidFill>
                          <a:schemeClr val="lt1"/>
                        </a:solidFill>
                        <a:latin typeface="Times New Roman"/>
                        <a:ea typeface="Times New Roman"/>
                        <a:cs typeface="Times New Roman"/>
                        <a:sym typeface="Times New Roman"/>
                      </a:endParaRPr>
                    </a:p>
                  </a:txBody>
                  <a:tcPr marT="0" marB="0" marR="0" marL="0">
                    <a:solidFill>
                      <a:srgbClr val="12284A"/>
                    </a:solidFill>
                  </a:tcPr>
                </a:tc>
                <a:tc>
                  <a:txBody>
                    <a:bodyPr/>
                    <a:lstStyle/>
                    <a:p>
                      <a:pPr indent="0" lvl="0" marL="0" marR="323215" rtl="0" algn="r">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95875" marB="0" marR="0" marL="0">
                    <a:solidFill>
                      <a:srgbClr val="12284A"/>
                    </a:solidFill>
                  </a:tcPr>
                </a:tc>
              </a:tr>
              <a:tr h="39942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Introduction &amp; </a:t>
                      </a:r>
                      <a:r>
                        <a:rPr lang="zh-TW" sz="1200">
                          <a:solidFill>
                            <a:srgbClr val="12284A"/>
                          </a:solidFill>
                          <a:latin typeface="Times New Roman"/>
                          <a:ea typeface="Times New Roman"/>
                          <a:cs typeface="Times New Roman"/>
                          <a:sym typeface="Times New Roman"/>
                        </a:rPr>
                        <a:t>Problem Statement(current situation)</a:t>
                      </a:r>
                      <a:endParaRPr sz="1200" u="none" cap="none" strike="noStrike">
                        <a:latin typeface="Times New Roman"/>
                        <a:ea typeface="Times New Roman"/>
                        <a:cs typeface="Times New Roman"/>
                        <a:sym typeface="Times New Roman"/>
                      </a:endParaRPr>
                    </a:p>
                  </a:txBody>
                  <a:tcPr marT="104775" marB="0" marR="0" marL="0">
                    <a:lnB cap="flat" cmpd="sng" w="9525">
                      <a:solidFill>
                        <a:srgbClr val="12284A"/>
                      </a:solidFill>
                      <a:prstDash val="solid"/>
                      <a:round/>
                      <a:headEnd len="sm" w="sm" type="none"/>
                      <a:tailEnd len="sm" w="sm" type="none"/>
                    </a:lnB>
                  </a:tcPr>
                </a:tc>
                <a:tc>
                  <a:txBody>
                    <a:bodyPr/>
                    <a:lstStyle/>
                    <a:p>
                      <a:pPr indent="0" lvl="0" marL="0" marR="32321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4</a:t>
                      </a:r>
                      <a:endParaRPr sz="1200" u="none" cap="none" strike="noStrike">
                        <a:latin typeface="Times New Roman"/>
                        <a:ea typeface="Times New Roman"/>
                        <a:cs typeface="Times New Roman"/>
                        <a:sym typeface="Times New Roman"/>
                      </a:endParaRPr>
                    </a:p>
                  </a:txBody>
                  <a:tcPr marT="90800" marB="0" marR="0" marL="0">
                    <a:lnB cap="flat" cmpd="sng" w="9525">
                      <a:solidFill>
                        <a:srgbClr val="12284A"/>
                      </a:solidFill>
                      <a:prstDash val="solid"/>
                      <a:round/>
                      <a:headEnd len="sm" w="sm" type="none"/>
                      <a:tailEnd len="sm" w="sm" type="none"/>
                    </a:lnB>
                  </a:tcPr>
                </a:tc>
              </a:tr>
              <a:tr h="400050">
                <a:tc>
                  <a:txBody>
                    <a:bodyPr/>
                    <a:lstStyle/>
                    <a:p>
                      <a:pPr indent="0" lvl="0" marL="90170" marR="0" rtl="0" algn="ctr">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95875" marB="0" marR="0" marL="0"/>
                </a:tc>
                <a:tc>
                  <a:txBody>
                    <a:bodyPr/>
                    <a:lstStyle/>
                    <a:p>
                      <a:pPr indent="0" lvl="0" marL="0" marR="0"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5Cs Framework analysis &amp; </a:t>
                      </a:r>
                      <a:r>
                        <a:rPr lang="zh-TW" sz="1200" u="none" cap="none" strike="noStrike">
                          <a:solidFill>
                            <a:srgbClr val="12284A"/>
                          </a:solidFill>
                          <a:latin typeface="Times New Roman"/>
                          <a:ea typeface="Times New Roman"/>
                          <a:cs typeface="Times New Roman"/>
                          <a:sym typeface="Times New Roman"/>
                        </a:rPr>
                        <a:t>PESTEL(E) Analysis(exter</a:t>
                      </a:r>
                      <a:r>
                        <a:rPr lang="zh-TW" sz="1200">
                          <a:solidFill>
                            <a:srgbClr val="12284A"/>
                          </a:solidFill>
                          <a:latin typeface="Times New Roman"/>
                          <a:ea typeface="Times New Roman"/>
                          <a:cs typeface="Times New Roman"/>
                          <a:sym typeface="Times New Roman"/>
                        </a:rPr>
                        <a:t>nal factors</a:t>
                      </a:r>
                      <a:r>
                        <a:rPr lang="zh-TW" sz="1200" u="none" cap="none" strike="noStrike">
                          <a:solidFill>
                            <a:srgbClr val="12284A"/>
                          </a:solidFill>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02875" marB="0" marR="0" marL="0">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c>
                  <a:txBody>
                    <a:bodyPr/>
                    <a:lstStyle/>
                    <a:p>
                      <a:pPr indent="0" lvl="0" marL="0" marR="323215" rtl="0" algn="l">
                        <a:lnSpc>
                          <a:spcPct val="100000"/>
                        </a:lnSpc>
                        <a:spcBef>
                          <a:spcPts val="0"/>
                        </a:spcBef>
                        <a:spcAft>
                          <a:spcPts val="0"/>
                        </a:spcAft>
                        <a:buNone/>
                      </a:pPr>
                      <a:r>
                        <a:rPr lang="zh-TW" sz="1200">
                          <a:latin typeface="Times New Roman"/>
                          <a:ea typeface="Times New Roman"/>
                          <a:cs typeface="Times New Roman"/>
                          <a:sym typeface="Times New Roman"/>
                        </a:rPr>
                        <a:t>5</a:t>
                      </a:r>
                      <a:endParaRPr sz="1200" u="none" cap="none" strike="noStrike">
                        <a:latin typeface="Times New Roman"/>
                        <a:ea typeface="Times New Roman"/>
                        <a:cs typeface="Times New Roman"/>
                        <a:sym typeface="Times New Roman"/>
                      </a:endParaRPr>
                    </a:p>
                  </a:txBody>
                  <a:tcPr marT="95875" marB="0" marR="0" marL="0">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r>
              <a:tr h="400050">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B cap="flat" cmpd="sng" w="9525">
                      <a:solidFill>
                        <a:srgbClr val="12284A"/>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TW" sz="1200" u="none" cap="none" strike="noStrike">
                          <a:solidFill>
                            <a:srgbClr val="12284A"/>
                          </a:solidFill>
                          <a:latin typeface="Times New Roman"/>
                          <a:ea typeface="Times New Roman"/>
                          <a:cs typeface="Times New Roman"/>
                          <a:sym typeface="Times New Roman"/>
                        </a:rPr>
                        <a:t>SWOT Analysis</a:t>
                      </a:r>
                      <a:endParaRPr sz="1200" u="none" cap="none" strike="noStrike">
                        <a:latin typeface="Times New Roman"/>
                        <a:ea typeface="Times New Roman"/>
                        <a:cs typeface="Times New Roman"/>
                        <a:sym typeface="Times New Roman"/>
                      </a:endParaRPr>
                    </a:p>
                  </a:txBody>
                  <a:tcPr marT="102875" marB="0" marR="0" marL="0">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c>
                  <a:txBody>
                    <a:bodyPr/>
                    <a:lstStyle/>
                    <a:p>
                      <a:pPr indent="0" lvl="0" marL="0" marR="32321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7</a:t>
                      </a:r>
                      <a:endParaRPr sz="1200" u="none" cap="none" strike="noStrike">
                        <a:latin typeface="Times New Roman"/>
                        <a:ea typeface="Times New Roman"/>
                        <a:cs typeface="Times New Roman"/>
                        <a:sym typeface="Times New Roman"/>
                      </a:endParaRPr>
                    </a:p>
                  </a:txBody>
                  <a:tcPr marT="95875" marB="0" marR="0" marL="0">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r>
              <a:tr h="41402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zh-TW" sz="1200" u="none" cap="none" strike="noStrike">
                          <a:solidFill>
                            <a:srgbClr val="12284A"/>
                          </a:solidFill>
                          <a:latin typeface="Times New Roman"/>
                          <a:ea typeface="Times New Roman"/>
                          <a:cs typeface="Times New Roman"/>
                          <a:sym typeface="Times New Roman"/>
                        </a:rPr>
                        <a:t>Strategic Recommendations</a:t>
                      </a:r>
                      <a:endParaRPr sz="1200" u="none" cap="none" strike="noStrike">
                        <a:latin typeface="Times New Roman"/>
                        <a:ea typeface="Times New Roman"/>
                        <a:cs typeface="Times New Roman"/>
                        <a:sym typeface="Times New Roman"/>
                      </a:endParaRPr>
                    </a:p>
                  </a:txBody>
                  <a:tcPr marT="11050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c>
                  <a:txBody>
                    <a:bodyPr/>
                    <a:lstStyle/>
                    <a:p>
                      <a:pPr indent="0" lvl="0" marL="0" marR="32321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8</a:t>
                      </a:r>
                      <a:endParaRPr sz="1200" u="none" cap="none" strike="noStrike">
                        <a:latin typeface="Times New Roman"/>
                        <a:ea typeface="Times New Roman"/>
                        <a:cs typeface="Times New Roman"/>
                        <a:sym typeface="Times New Roman"/>
                      </a:endParaRPr>
                    </a:p>
                  </a:txBody>
                  <a:tcPr marT="95875"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r>
              <a:tr h="400050">
                <a:tc>
                  <a:txBody>
                    <a:bodyPr/>
                    <a:lstStyle/>
                    <a:p>
                      <a:pPr indent="0" lvl="0" marL="88265" marR="0" rtl="0" algn="ctr">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95875" marB="0" marR="0" marL="0">
                    <a:lnR cap="flat" cmpd="sng" w="9525">
                      <a:solidFill>
                        <a:srgbClr val="000000">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zh-TW" sz="1200">
                          <a:latin typeface="Times New Roman"/>
                          <a:ea typeface="Times New Roman"/>
                          <a:cs typeface="Times New Roman"/>
                          <a:sym typeface="Times New Roman"/>
                        </a:rPr>
                        <a:t>Drawbacks</a:t>
                      </a:r>
                      <a:endParaRPr sz="1200">
                        <a:latin typeface="Times New Roman"/>
                        <a:ea typeface="Times New Roman"/>
                        <a:cs typeface="Times New Roman"/>
                        <a:sym typeface="Times New Roman"/>
                      </a:endParaRPr>
                    </a:p>
                  </a:txBody>
                  <a:tcPr marT="11050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c>
                  <a:txBody>
                    <a:bodyPr/>
                    <a:lstStyle/>
                    <a:p>
                      <a:pPr indent="0" lvl="0" marL="0" rtl="0" algn="l">
                        <a:spcBef>
                          <a:spcPts val="0"/>
                        </a:spcBef>
                        <a:spcAft>
                          <a:spcPts val="0"/>
                        </a:spcAft>
                        <a:buNone/>
                      </a:pPr>
                      <a:r>
                        <a:rPr lang="zh-TW" sz="1200">
                          <a:latin typeface="Times New Roman"/>
                          <a:ea typeface="Times New Roman"/>
                          <a:cs typeface="Times New Roman"/>
                          <a:sym typeface="Times New Roman"/>
                        </a:rPr>
                        <a:t>9</a:t>
                      </a:r>
                      <a:endParaRPr sz="1200">
                        <a:latin typeface="Times New Roman"/>
                        <a:ea typeface="Times New Roman"/>
                        <a:cs typeface="Times New Roman"/>
                        <a:sym typeface="Times New Roman"/>
                      </a:endParaRPr>
                    </a:p>
                  </a:txBody>
                  <a:tcPr marT="95875"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r>
              <a:tr h="39942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000000">
                          <a:alpha val="0"/>
                        </a:srgbClr>
                      </a:solidFill>
                      <a:prstDash val="solid"/>
                      <a:round/>
                      <a:headEnd len="sm" w="sm" type="none"/>
                      <a:tailEnd len="sm" w="sm" type="none"/>
                    </a:lnR>
                    <a:lnB cap="flat" cmpd="sng" w="9525">
                      <a:solidFill>
                        <a:srgbClr val="12284A"/>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TW" sz="1200" u="none" cap="none" strike="noStrike">
                          <a:solidFill>
                            <a:srgbClr val="12284A"/>
                          </a:solidFill>
                          <a:latin typeface="Times New Roman"/>
                          <a:ea typeface="Times New Roman"/>
                          <a:cs typeface="Times New Roman"/>
                          <a:sym typeface="Times New Roman"/>
                        </a:rPr>
                        <a:t>Marketing Objectives</a:t>
                      </a:r>
                      <a:endParaRPr sz="1200" u="none" cap="none" strike="noStrike">
                        <a:latin typeface="Times New Roman"/>
                        <a:ea typeface="Times New Roman"/>
                        <a:cs typeface="Times New Roman"/>
                        <a:sym typeface="Times New Roman"/>
                      </a:endParaRPr>
                    </a:p>
                  </a:txBody>
                  <a:tcPr marT="102875"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c>
                  <a:txBody>
                    <a:bodyPr/>
                    <a:lstStyle/>
                    <a:p>
                      <a:pPr indent="0" lvl="0" marL="0" marR="32321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10</a:t>
                      </a:r>
                      <a:endParaRPr sz="1200" u="none" cap="none" strike="noStrike">
                        <a:latin typeface="Times New Roman"/>
                        <a:ea typeface="Times New Roman"/>
                        <a:cs typeface="Times New Roman"/>
                        <a:sym typeface="Times New Roman"/>
                      </a:endParaRPr>
                    </a:p>
                  </a:txBody>
                  <a:tcPr marT="95875"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r>
              <a:tr h="30987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T cap="flat" cmpd="sng" w="9525">
                      <a:solidFill>
                        <a:srgbClr val="12284A"/>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zh-TW" sz="1200" u="none" cap="none" strike="noStrike">
                          <a:solidFill>
                            <a:srgbClr val="12284A"/>
                          </a:solidFill>
                          <a:latin typeface="Times New Roman"/>
                          <a:ea typeface="Times New Roman"/>
                          <a:cs typeface="Times New Roman"/>
                          <a:sym typeface="Times New Roman"/>
                        </a:rPr>
                        <a:t>Brand Ladder</a:t>
                      </a:r>
                      <a:endParaRPr sz="1200" u="none" cap="none" strike="noStrike">
                        <a:latin typeface="Times New Roman"/>
                        <a:ea typeface="Times New Roman"/>
                        <a:cs typeface="Times New Roman"/>
                        <a:sym typeface="Times New Roman"/>
                      </a:endParaRPr>
                    </a:p>
                  </a:txBody>
                  <a:tcPr marT="110500" marB="0" marR="0" marL="0">
                    <a:lnT cap="flat" cmpd="sng" w="9525">
                      <a:solidFill>
                        <a:srgbClr val="12284A"/>
                      </a:solidFill>
                      <a:prstDash val="solid"/>
                      <a:round/>
                      <a:headEnd len="sm" w="sm" type="none"/>
                      <a:tailEnd len="sm" w="sm" type="none"/>
                    </a:lnT>
                  </a:tcPr>
                </a:tc>
                <a:tc>
                  <a:txBody>
                    <a:bodyPr/>
                    <a:lstStyle/>
                    <a:p>
                      <a:pPr indent="0" lvl="0" marL="0" marR="28003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11</a:t>
                      </a:r>
                      <a:endParaRPr sz="1200" u="none" cap="none" strike="noStrike">
                        <a:latin typeface="Times New Roman"/>
                        <a:ea typeface="Times New Roman"/>
                        <a:cs typeface="Times New Roman"/>
                        <a:sym typeface="Times New Roman"/>
                      </a:endParaRPr>
                    </a:p>
                  </a:txBody>
                  <a:tcPr marT="96525" marB="0" marR="0" marL="0">
                    <a:lnT cap="flat" cmpd="sng" w="9525">
                      <a:solidFill>
                        <a:srgbClr val="12284A"/>
                      </a:solidFill>
                      <a:prstDash val="solid"/>
                      <a:round/>
                      <a:headEnd len="sm" w="sm" type="none"/>
                      <a:tailEnd len="sm" w="sm" type="none"/>
                    </a:lnT>
                  </a:tcPr>
                </a:tc>
              </a:tr>
              <a:tr h="200025">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25"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tc>
              </a:tr>
              <a:tr h="30352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B cap="flat" cmpd="sng" w="9525">
                      <a:solidFill>
                        <a:srgbClr val="12284A"/>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TW" sz="1200" u="none" cap="none" strike="noStrike">
                          <a:solidFill>
                            <a:srgbClr val="12284A"/>
                          </a:solidFill>
                          <a:latin typeface="Times New Roman"/>
                          <a:ea typeface="Times New Roman"/>
                          <a:cs typeface="Times New Roman"/>
                          <a:sym typeface="Times New Roman"/>
                        </a:rPr>
                        <a:t>Positioning Statement</a:t>
                      </a:r>
                      <a:endParaRPr sz="1200" u="none" cap="none" strike="noStrike">
                        <a:latin typeface="Times New Roman"/>
                        <a:ea typeface="Times New Roman"/>
                        <a:cs typeface="Times New Roman"/>
                        <a:sym typeface="Times New Roman"/>
                      </a:endParaRPr>
                    </a:p>
                  </a:txBody>
                  <a:tcPr marT="625" marB="0" marR="0" marL="0">
                    <a:lnB cap="flat" cmpd="sng" w="9525">
                      <a:solidFill>
                        <a:srgbClr val="12284A"/>
                      </a:solidFill>
                      <a:prstDash val="solid"/>
                      <a:round/>
                      <a:headEnd len="sm" w="sm" type="none"/>
                      <a:tailEnd len="sm" w="sm" type="none"/>
                    </a:lnB>
                  </a:tcPr>
                </a:tc>
                <a:tc>
                  <a:txBody>
                    <a:bodyPr/>
                    <a:lstStyle/>
                    <a:p>
                      <a:pPr indent="0" lvl="0" marL="0" marR="29654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12</a:t>
                      </a:r>
                      <a:endParaRPr sz="1200" u="none" cap="none" strike="noStrike">
                        <a:latin typeface="Times New Roman"/>
                        <a:ea typeface="Times New Roman"/>
                        <a:cs typeface="Times New Roman"/>
                        <a:sym typeface="Times New Roman"/>
                      </a:endParaRPr>
                    </a:p>
                  </a:txBody>
                  <a:tcPr marT="625" marB="0" marR="0" marL="0">
                    <a:lnB cap="flat" cmpd="sng" w="9525">
                      <a:solidFill>
                        <a:srgbClr val="12284A"/>
                      </a:solidFill>
                      <a:prstDash val="solid"/>
                      <a:round/>
                      <a:headEnd len="sm" w="sm" type="none"/>
                      <a:tailEnd len="sm" w="sm" type="none"/>
                    </a:lnB>
                  </a:tcPr>
                </a:tc>
              </a:tr>
            </a:tbl>
          </a:graphicData>
        </a:graphic>
      </p:graphicFrame>
      <p:grpSp>
        <p:nvGrpSpPr>
          <p:cNvPr id="232" name="Google Shape;232;p34"/>
          <p:cNvGrpSpPr/>
          <p:nvPr/>
        </p:nvGrpSpPr>
        <p:grpSpPr>
          <a:xfrm>
            <a:off x="3459353" y="4321568"/>
            <a:ext cx="5472049" cy="0"/>
            <a:chOff x="3459353" y="4321568"/>
            <a:chExt cx="5472049" cy="0"/>
          </a:xfrm>
        </p:grpSpPr>
        <p:sp>
          <p:nvSpPr>
            <p:cNvPr id="233" name="Google Shape;233;p34"/>
            <p:cNvSpPr/>
            <p:nvPr/>
          </p:nvSpPr>
          <p:spPr>
            <a:xfrm>
              <a:off x="3459353" y="4321568"/>
              <a:ext cx="4700905" cy="0"/>
            </a:xfrm>
            <a:custGeom>
              <a:rect b="b" l="l" r="r" t="t"/>
              <a:pathLst>
                <a:path extrusionOk="0" h="120000" w="4700905">
                  <a:moveTo>
                    <a:pt x="0" y="0"/>
                  </a:moveTo>
                  <a:lnTo>
                    <a:pt x="4700524" y="0"/>
                  </a:lnTo>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 name="Google Shape;234;p34"/>
            <p:cNvSpPr/>
            <p:nvPr/>
          </p:nvSpPr>
          <p:spPr>
            <a:xfrm>
              <a:off x="8159877" y="4321568"/>
              <a:ext cx="771525" cy="0"/>
            </a:xfrm>
            <a:custGeom>
              <a:rect b="b" l="l" r="r" t="t"/>
              <a:pathLst>
                <a:path extrusionOk="0" h="120000" w="771525">
                  <a:moveTo>
                    <a:pt x="0" y="0"/>
                  </a:moveTo>
                  <a:lnTo>
                    <a:pt x="771144" y="0"/>
                  </a:lnTo>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35" name="Google Shape;235;p34"/>
          <p:cNvSpPr txBox="1"/>
          <p:nvPr>
            <p:ph idx="12" type="sldNum"/>
          </p:nvPr>
        </p:nvSpPr>
        <p:spPr>
          <a:xfrm>
            <a:off x="8766047" y="4960030"/>
            <a:ext cx="202500" cy="126300"/>
          </a:xfrm>
          <a:prstGeom prst="rect">
            <a:avLst/>
          </a:prstGeom>
          <a:noFill/>
          <a:ln>
            <a:noFill/>
          </a:ln>
        </p:spPr>
        <p:txBody>
          <a:bodyPr anchorCtr="0" anchor="t" bIns="0" lIns="0" spcFirstLastPara="1" rIns="0" wrap="square" tIns="3175">
            <a:spAutoFit/>
          </a:bodyPr>
          <a:lstStyle/>
          <a:p>
            <a:pPr indent="0" lvl="0" marL="93980" rtl="0" algn="l">
              <a:lnSpc>
                <a:spcPct val="100000"/>
              </a:lnSpc>
              <a:spcBef>
                <a:spcPts val="0"/>
              </a:spcBef>
              <a:spcAft>
                <a:spcPts val="0"/>
              </a:spcAft>
              <a:buNone/>
            </a:pPr>
            <a:fld id="{00000000-1234-1234-1234-123412341234}" type="slidenum">
              <a:rPr lang="zh-TW">
                <a:solidFill>
                  <a:srgbClr val="12284A"/>
                </a:solidFill>
              </a:rPr>
              <a:t>‹#›</a:t>
            </a:fld>
            <a:endParaRPr/>
          </a:p>
        </p:txBody>
      </p:sp>
      <p:grpSp>
        <p:nvGrpSpPr>
          <p:cNvPr id="236" name="Google Shape;236;p34"/>
          <p:cNvGrpSpPr/>
          <p:nvPr/>
        </p:nvGrpSpPr>
        <p:grpSpPr>
          <a:xfrm>
            <a:off x="215903" y="4321568"/>
            <a:ext cx="5472049" cy="0"/>
            <a:chOff x="3459353" y="4321568"/>
            <a:chExt cx="5472049" cy="0"/>
          </a:xfrm>
        </p:grpSpPr>
        <p:sp>
          <p:nvSpPr>
            <p:cNvPr id="237" name="Google Shape;237;p34"/>
            <p:cNvSpPr/>
            <p:nvPr/>
          </p:nvSpPr>
          <p:spPr>
            <a:xfrm>
              <a:off x="3459353" y="4321568"/>
              <a:ext cx="4700905" cy="0"/>
            </a:xfrm>
            <a:custGeom>
              <a:rect b="b" l="l" r="r" t="t"/>
              <a:pathLst>
                <a:path extrusionOk="0" h="120000" w="4700905">
                  <a:moveTo>
                    <a:pt x="0" y="0"/>
                  </a:moveTo>
                  <a:lnTo>
                    <a:pt x="4700524" y="0"/>
                  </a:lnTo>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 name="Google Shape;238;p34"/>
            <p:cNvSpPr/>
            <p:nvPr/>
          </p:nvSpPr>
          <p:spPr>
            <a:xfrm>
              <a:off x="8159877" y="4321568"/>
              <a:ext cx="771525" cy="0"/>
            </a:xfrm>
            <a:custGeom>
              <a:rect b="b" l="l" r="r" t="t"/>
              <a:pathLst>
                <a:path extrusionOk="0" h="120000" w="771525">
                  <a:moveTo>
                    <a:pt x="0" y="0"/>
                  </a:moveTo>
                  <a:lnTo>
                    <a:pt x="771144" y="0"/>
                  </a:lnTo>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239" name="Google Shape;239;p34"/>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240" name="Google Shape;240;p34"/>
          <p:cNvPicPr preferRelativeResize="0"/>
          <p:nvPr/>
        </p:nvPicPr>
        <p:blipFill>
          <a:blip r:embed="rId4">
            <a:alphaModFix/>
          </a:blip>
          <a:stretch>
            <a:fillRect/>
          </a:stretch>
        </p:blipFill>
        <p:spPr>
          <a:xfrm>
            <a:off x="7943850" y="133350"/>
            <a:ext cx="581976" cy="581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215900" y="14096"/>
            <a:ext cx="5297700" cy="631500"/>
          </a:xfrm>
          <a:prstGeom prst="rect">
            <a:avLst/>
          </a:prstGeom>
          <a:noFill/>
          <a:ln>
            <a:noFill/>
          </a:ln>
        </p:spPr>
        <p:txBody>
          <a:bodyPr anchorCtr="0" anchor="t" bIns="0" lIns="0" spcFirstLastPara="1" rIns="0" wrap="square" tIns="259575">
            <a:spAutoFit/>
          </a:bodyPr>
          <a:lstStyle/>
          <a:p>
            <a:pPr indent="0" lvl="0" marL="0" rtl="0" algn="l">
              <a:spcBef>
                <a:spcPts val="0"/>
              </a:spcBef>
              <a:spcAft>
                <a:spcPts val="0"/>
              </a:spcAft>
              <a:buClr>
                <a:schemeClr val="dk1"/>
              </a:buClr>
              <a:buSzPts val="1100"/>
              <a:buFont typeface="Arial"/>
              <a:buNone/>
            </a:pPr>
            <a:r>
              <a:rPr lang="zh-TW">
                <a:solidFill>
                  <a:srgbClr val="E84A27"/>
                </a:solidFill>
                <a:latin typeface="Georgia"/>
                <a:ea typeface="Georgia"/>
                <a:cs typeface="Georgia"/>
                <a:sym typeface="Georgia"/>
              </a:rPr>
              <a:t>Agenda</a:t>
            </a:r>
            <a:endParaRPr>
              <a:latin typeface="Georgia"/>
              <a:ea typeface="Georgia"/>
              <a:cs typeface="Georgia"/>
              <a:sym typeface="Georgia"/>
            </a:endParaRPr>
          </a:p>
        </p:txBody>
      </p:sp>
      <p:graphicFrame>
        <p:nvGraphicFramePr>
          <p:cNvPr id="246" name="Google Shape;246;p35"/>
          <p:cNvGraphicFramePr/>
          <p:nvPr/>
        </p:nvGraphicFramePr>
        <p:xfrm>
          <a:off x="171125" y="1049795"/>
          <a:ext cx="3000000" cy="3000000"/>
        </p:xfrm>
        <a:graphic>
          <a:graphicData uri="http://schemas.openxmlformats.org/drawingml/2006/table">
            <a:tbl>
              <a:tblPr bandRow="1" firstRow="1">
                <a:noFill/>
                <a:tableStyleId>{270221FE-ECF7-430C-8C2C-22CFAA680663}</a:tableStyleId>
              </a:tblPr>
              <a:tblGrid>
                <a:gridCol w="200000"/>
                <a:gridCol w="8017850"/>
                <a:gridCol w="583900"/>
              </a:tblGrid>
              <a:tr h="404500">
                <a:tc>
                  <a:txBody>
                    <a:bodyPr/>
                    <a:lstStyle/>
                    <a:p>
                      <a:pPr indent="0" lvl="0" marL="90805" marR="0" rtl="0" algn="ctr">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txBody>
                  <a:tcPr marT="102225" marB="0" marR="0" marL="0">
                    <a:solidFill>
                      <a:srgbClr val="12284A"/>
                    </a:solidFill>
                  </a:tcPr>
                </a:tc>
                <a:tc>
                  <a:txBody>
                    <a:bodyPr/>
                    <a:lstStyle/>
                    <a:p>
                      <a:pPr indent="0" lvl="0" marL="0" marR="0" rtl="0" algn="l">
                        <a:lnSpc>
                          <a:spcPct val="100000"/>
                        </a:lnSpc>
                        <a:spcBef>
                          <a:spcPts val="0"/>
                        </a:spcBef>
                        <a:spcAft>
                          <a:spcPts val="0"/>
                        </a:spcAft>
                        <a:buNone/>
                      </a:pPr>
                      <a:r>
                        <a:rPr lang="zh-TW" sz="2100">
                          <a:solidFill>
                            <a:schemeClr val="lt1"/>
                          </a:solidFill>
                          <a:latin typeface="Times New Roman"/>
                          <a:ea typeface="Times New Roman"/>
                          <a:cs typeface="Times New Roman"/>
                          <a:sym typeface="Times New Roman"/>
                        </a:rPr>
                        <a:t>Campbell’s Soup</a:t>
                      </a:r>
                      <a:endParaRPr sz="2100" u="none" cap="none" strike="noStrike">
                        <a:solidFill>
                          <a:schemeClr val="lt1"/>
                        </a:solidFill>
                        <a:latin typeface="Times New Roman"/>
                        <a:ea typeface="Times New Roman"/>
                        <a:cs typeface="Times New Roman"/>
                        <a:sym typeface="Times New Roman"/>
                      </a:endParaRPr>
                    </a:p>
                  </a:txBody>
                  <a:tcPr marT="0" marB="0" marR="0" marL="0">
                    <a:solidFill>
                      <a:srgbClr val="12284A"/>
                    </a:solidFill>
                  </a:tcPr>
                </a:tc>
                <a:tc>
                  <a:txBody>
                    <a:bodyPr/>
                    <a:lstStyle/>
                    <a:p>
                      <a:pPr indent="0" lvl="0" marL="0" marR="323215" rtl="0" algn="r">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95875" marB="0" marR="0" marL="0">
                    <a:solidFill>
                      <a:srgbClr val="12284A"/>
                    </a:solidFill>
                  </a:tcPr>
                </a:tc>
              </a:tr>
              <a:tr h="39942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Target Customers</a:t>
                      </a:r>
                      <a:endParaRPr sz="1200" u="none" cap="none" strike="noStrike">
                        <a:latin typeface="Times New Roman"/>
                        <a:ea typeface="Times New Roman"/>
                        <a:cs typeface="Times New Roman"/>
                        <a:sym typeface="Times New Roman"/>
                      </a:endParaRPr>
                    </a:p>
                  </a:txBody>
                  <a:tcPr marT="104775" marB="0" marR="0" marL="0">
                    <a:lnB cap="flat" cmpd="sng" w="9525">
                      <a:solidFill>
                        <a:srgbClr val="12284A"/>
                      </a:solidFill>
                      <a:prstDash val="solid"/>
                      <a:round/>
                      <a:headEnd len="sm" w="sm" type="none"/>
                      <a:tailEnd len="sm" w="sm" type="none"/>
                    </a:lnB>
                  </a:tcPr>
                </a:tc>
                <a:tc>
                  <a:txBody>
                    <a:bodyPr/>
                    <a:lstStyle/>
                    <a:p>
                      <a:pPr indent="0" lvl="0" marL="0" marR="32321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13</a:t>
                      </a:r>
                      <a:endParaRPr sz="1200" u="none" cap="none" strike="noStrike">
                        <a:latin typeface="Times New Roman"/>
                        <a:ea typeface="Times New Roman"/>
                        <a:cs typeface="Times New Roman"/>
                        <a:sym typeface="Times New Roman"/>
                      </a:endParaRPr>
                    </a:p>
                  </a:txBody>
                  <a:tcPr marT="90800" marB="0" marR="0" marL="0">
                    <a:lnB cap="flat" cmpd="sng" w="9525">
                      <a:solidFill>
                        <a:srgbClr val="12284A"/>
                      </a:solidFill>
                      <a:prstDash val="solid"/>
                      <a:round/>
                      <a:headEnd len="sm" w="sm" type="none"/>
                      <a:tailEnd len="sm" w="sm" type="none"/>
                    </a:lnB>
                  </a:tcPr>
                </a:tc>
              </a:tr>
              <a:tr h="400050">
                <a:tc>
                  <a:txBody>
                    <a:bodyPr/>
                    <a:lstStyle/>
                    <a:p>
                      <a:pPr indent="0" lvl="0" marL="90170" marR="0" rtl="0" algn="ctr">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95875" marB="0" marR="0" marL="0"/>
                </a:tc>
                <a:tc>
                  <a:txBody>
                    <a:bodyPr/>
                    <a:lstStyle/>
                    <a:p>
                      <a:pPr indent="0" lvl="0" marL="0" marR="0"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Marketing Mix</a:t>
                      </a:r>
                      <a:endParaRPr sz="1200" u="none" cap="none" strike="noStrike">
                        <a:latin typeface="Times New Roman"/>
                        <a:ea typeface="Times New Roman"/>
                        <a:cs typeface="Times New Roman"/>
                        <a:sym typeface="Times New Roman"/>
                      </a:endParaRPr>
                    </a:p>
                  </a:txBody>
                  <a:tcPr marT="102875" marB="0" marR="0" marL="0">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c>
                  <a:txBody>
                    <a:bodyPr/>
                    <a:lstStyle/>
                    <a:p>
                      <a:pPr indent="0" lvl="0" marL="0" marR="323215" rtl="0" algn="l">
                        <a:lnSpc>
                          <a:spcPct val="100000"/>
                        </a:lnSpc>
                        <a:spcBef>
                          <a:spcPts val="0"/>
                        </a:spcBef>
                        <a:spcAft>
                          <a:spcPts val="0"/>
                        </a:spcAft>
                        <a:buNone/>
                      </a:pPr>
                      <a:r>
                        <a:rPr lang="zh-TW" sz="1200">
                          <a:latin typeface="Times New Roman"/>
                          <a:ea typeface="Times New Roman"/>
                          <a:cs typeface="Times New Roman"/>
                          <a:sym typeface="Times New Roman"/>
                        </a:rPr>
                        <a:t>14 </a:t>
                      </a:r>
                      <a:endParaRPr sz="1200" u="none" cap="none" strike="noStrike">
                        <a:latin typeface="Times New Roman"/>
                        <a:ea typeface="Times New Roman"/>
                        <a:cs typeface="Times New Roman"/>
                        <a:sym typeface="Times New Roman"/>
                      </a:endParaRPr>
                    </a:p>
                  </a:txBody>
                  <a:tcPr marT="95875" marB="0" marR="0" marL="0">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r>
              <a:tr h="400050">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B cap="flat" cmpd="sng" w="9525">
                      <a:solidFill>
                        <a:srgbClr val="12284A"/>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Marketing Objectives Implementation</a:t>
                      </a:r>
                      <a:endParaRPr sz="1200" u="none" cap="none" strike="noStrike">
                        <a:latin typeface="Times New Roman"/>
                        <a:ea typeface="Times New Roman"/>
                        <a:cs typeface="Times New Roman"/>
                        <a:sym typeface="Times New Roman"/>
                      </a:endParaRPr>
                    </a:p>
                  </a:txBody>
                  <a:tcPr marT="102875" marB="0" marR="0" marL="0">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c>
                  <a:txBody>
                    <a:bodyPr/>
                    <a:lstStyle/>
                    <a:p>
                      <a:pPr indent="0" lvl="0" marL="0" marR="32321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16</a:t>
                      </a:r>
                      <a:endParaRPr sz="1200" u="none" cap="none" strike="noStrike">
                        <a:latin typeface="Times New Roman"/>
                        <a:ea typeface="Times New Roman"/>
                        <a:cs typeface="Times New Roman"/>
                        <a:sym typeface="Times New Roman"/>
                      </a:endParaRPr>
                    </a:p>
                  </a:txBody>
                  <a:tcPr marT="95875" marB="0" marR="0" marL="0">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r>
              <a:tr h="41402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Financial Projections</a:t>
                      </a:r>
                      <a:endParaRPr sz="1200" u="none" cap="none" strike="noStrike">
                        <a:latin typeface="Times New Roman"/>
                        <a:ea typeface="Times New Roman"/>
                        <a:cs typeface="Times New Roman"/>
                        <a:sym typeface="Times New Roman"/>
                      </a:endParaRPr>
                    </a:p>
                  </a:txBody>
                  <a:tcPr marT="11050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c>
                  <a:txBody>
                    <a:bodyPr/>
                    <a:lstStyle/>
                    <a:p>
                      <a:pPr indent="0" lvl="0" marL="0" marR="32321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17</a:t>
                      </a:r>
                      <a:endParaRPr sz="1200" u="none" cap="none" strike="noStrike">
                        <a:latin typeface="Times New Roman"/>
                        <a:ea typeface="Times New Roman"/>
                        <a:cs typeface="Times New Roman"/>
                        <a:sym typeface="Times New Roman"/>
                      </a:endParaRPr>
                    </a:p>
                  </a:txBody>
                  <a:tcPr marT="95875"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r>
              <a:tr h="400050">
                <a:tc>
                  <a:txBody>
                    <a:bodyPr/>
                    <a:lstStyle/>
                    <a:p>
                      <a:pPr indent="0" lvl="0" marL="88265" marR="0" rtl="0" algn="ctr">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95875" marB="0" marR="0" marL="0">
                    <a:lnR cap="flat" cmpd="sng" w="9525">
                      <a:solidFill>
                        <a:srgbClr val="000000">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zh-TW" sz="1200">
                          <a:latin typeface="Times New Roman"/>
                          <a:ea typeface="Times New Roman"/>
                          <a:cs typeface="Times New Roman"/>
                          <a:sym typeface="Times New Roman"/>
                        </a:rPr>
                        <a:t>Evaluation and Control</a:t>
                      </a:r>
                      <a:endParaRPr sz="1200">
                        <a:latin typeface="Times New Roman"/>
                        <a:ea typeface="Times New Roman"/>
                        <a:cs typeface="Times New Roman"/>
                        <a:sym typeface="Times New Roman"/>
                      </a:endParaRPr>
                    </a:p>
                  </a:txBody>
                  <a:tcPr marT="11050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c>
                  <a:txBody>
                    <a:bodyPr/>
                    <a:lstStyle/>
                    <a:p>
                      <a:pPr indent="0" lvl="0" marL="0" rtl="0" algn="l">
                        <a:spcBef>
                          <a:spcPts val="0"/>
                        </a:spcBef>
                        <a:spcAft>
                          <a:spcPts val="0"/>
                        </a:spcAft>
                        <a:buNone/>
                      </a:pPr>
                      <a:r>
                        <a:rPr lang="zh-TW" sz="1200">
                          <a:latin typeface="Times New Roman"/>
                          <a:ea typeface="Times New Roman"/>
                          <a:cs typeface="Times New Roman"/>
                          <a:sym typeface="Times New Roman"/>
                        </a:rPr>
                        <a:t>19</a:t>
                      </a:r>
                      <a:endParaRPr sz="1200">
                        <a:latin typeface="Times New Roman"/>
                        <a:ea typeface="Times New Roman"/>
                        <a:cs typeface="Times New Roman"/>
                        <a:sym typeface="Times New Roman"/>
                      </a:endParaRPr>
                    </a:p>
                  </a:txBody>
                  <a:tcPr marT="95875"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r>
              <a:tr h="39942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R cap="flat" cmpd="sng" w="9525">
                      <a:solidFill>
                        <a:srgbClr val="000000">
                          <a:alpha val="0"/>
                        </a:srgbClr>
                      </a:solidFill>
                      <a:prstDash val="solid"/>
                      <a:round/>
                      <a:headEnd len="sm" w="sm" type="none"/>
                      <a:tailEnd len="sm" w="sm" type="none"/>
                    </a:lnR>
                    <a:lnB cap="flat" cmpd="sng" w="9525">
                      <a:solidFill>
                        <a:srgbClr val="12284A"/>
                      </a:solidFill>
                      <a:prstDash val="solid"/>
                      <a:round/>
                      <a:headEnd len="sm" w="sm" type="none"/>
                      <a:tailEnd len="sm" w="sm" type="none"/>
                    </a:lnB>
                  </a:tcPr>
                </a:tc>
                <a:tc>
                  <a:txBody>
                    <a:bodyPr/>
                    <a:lstStyle/>
                    <a:p>
                      <a:pPr indent="0" lvl="0" marL="0" rtl="0" algn="l">
                        <a:spcBef>
                          <a:spcPts val="0"/>
                        </a:spcBef>
                        <a:spcAft>
                          <a:spcPts val="0"/>
                        </a:spcAft>
                        <a:buClr>
                          <a:schemeClr val="dk1"/>
                        </a:buClr>
                        <a:buFont typeface="Arial"/>
                        <a:buNone/>
                      </a:pPr>
                      <a:r>
                        <a:rPr lang="zh-TW" sz="1200">
                          <a:solidFill>
                            <a:srgbClr val="12284A"/>
                          </a:solidFill>
                          <a:latin typeface="Times New Roman"/>
                          <a:ea typeface="Times New Roman"/>
                          <a:cs typeface="Times New Roman"/>
                          <a:sym typeface="Times New Roman"/>
                        </a:rPr>
                        <a:t>References</a:t>
                      </a:r>
                      <a:endParaRPr sz="1200" u="none" cap="none" strike="noStrike">
                        <a:latin typeface="Times New Roman"/>
                        <a:ea typeface="Times New Roman"/>
                        <a:cs typeface="Times New Roman"/>
                        <a:sym typeface="Times New Roman"/>
                      </a:endParaRPr>
                    </a:p>
                  </a:txBody>
                  <a:tcPr marT="102875"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c>
                  <a:txBody>
                    <a:bodyPr/>
                    <a:lstStyle/>
                    <a:p>
                      <a:pPr indent="0" lvl="0" marL="0" marR="32321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20</a:t>
                      </a:r>
                      <a:endParaRPr sz="1200" u="none" cap="none" strike="noStrike">
                        <a:latin typeface="Times New Roman"/>
                        <a:ea typeface="Times New Roman"/>
                        <a:cs typeface="Times New Roman"/>
                        <a:sym typeface="Times New Roman"/>
                      </a:endParaRPr>
                    </a:p>
                  </a:txBody>
                  <a:tcPr marT="95875"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12284A"/>
                      </a:solidFill>
                      <a:prstDash val="solid"/>
                      <a:round/>
                      <a:headEnd len="sm" w="sm" type="none"/>
                      <a:tailEnd len="sm" w="sm" type="none"/>
                    </a:lnT>
                    <a:lnB cap="flat" cmpd="sng" w="9525">
                      <a:solidFill>
                        <a:srgbClr val="12284A"/>
                      </a:solidFill>
                      <a:prstDash val="solid"/>
                      <a:round/>
                      <a:headEnd len="sm" w="sm" type="none"/>
                      <a:tailEnd len="sm" w="sm" type="none"/>
                    </a:lnB>
                  </a:tcPr>
                </a:tc>
              </a:tr>
              <a:tr h="30987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T cap="flat" cmpd="sng" w="9525">
                      <a:solidFill>
                        <a:srgbClr val="12284A"/>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Appendix - Survey Results</a:t>
                      </a:r>
                      <a:endParaRPr sz="1200" u="none" cap="none" strike="noStrike">
                        <a:latin typeface="Times New Roman"/>
                        <a:ea typeface="Times New Roman"/>
                        <a:cs typeface="Times New Roman"/>
                        <a:sym typeface="Times New Roman"/>
                      </a:endParaRPr>
                    </a:p>
                  </a:txBody>
                  <a:tcPr marT="110500" marB="0" marR="0" marL="0">
                    <a:lnT cap="flat" cmpd="sng" w="9525">
                      <a:solidFill>
                        <a:srgbClr val="12284A"/>
                      </a:solidFill>
                      <a:prstDash val="solid"/>
                      <a:round/>
                      <a:headEnd len="sm" w="sm" type="none"/>
                      <a:tailEnd len="sm" w="sm" type="none"/>
                    </a:lnT>
                  </a:tcPr>
                </a:tc>
                <a:tc>
                  <a:txBody>
                    <a:bodyPr/>
                    <a:lstStyle/>
                    <a:p>
                      <a:pPr indent="0" lvl="0" marL="0" marR="28003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21</a:t>
                      </a:r>
                      <a:endParaRPr sz="1200" u="none" cap="none" strike="noStrike">
                        <a:latin typeface="Times New Roman"/>
                        <a:ea typeface="Times New Roman"/>
                        <a:cs typeface="Times New Roman"/>
                        <a:sym typeface="Times New Roman"/>
                      </a:endParaRPr>
                    </a:p>
                  </a:txBody>
                  <a:tcPr marT="96525" marB="0" marR="0" marL="0">
                    <a:lnT cap="flat" cmpd="sng" w="9525">
                      <a:solidFill>
                        <a:srgbClr val="12284A"/>
                      </a:solidFill>
                      <a:prstDash val="solid"/>
                      <a:round/>
                      <a:headEnd len="sm" w="sm" type="none"/>
                      <a:tailEnd len="sm" w="sm" type="none"/>
                    </a:lnT>
                  </a:tcPr>
                </a:tc>
              </a:tr>
              <a:tr h="200025">
                <a:tc>
                  <a:txBody>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25"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0" marB="0" marR="0" marL="0"/>
                </a:tc>
              </a:tr>
              <a:tr h="303525">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B cap="flat" cmpd="sng" w="9525">
                      <a:solidFill>
                        <a:srgbClr val="12284A"/>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Group Participation</a:t>
                      </a:r>
                      <a:endParaRPr sz="1200" u="none" cap="none" strike="noStrike">
                        <a:latin typeface="Times New Roman"/>
                        <a:ea typeface="Times New Roman"/>
                        <a:cs typeface="Times New Roman"/>
                        <a:sym typeface="Times New Roman"/>
                      </a:endParaRPr>
                    </a:p>
                  </a:txBody>
                  <a:tcPr marT="625" marB="0" marR="0" marL="0">
                    <a:lnB cap="flat" cmpd="sng" w="9525">
                      <a:solidFill>
                        <a:srgbClr val="12284A"/>
                      </a:solidFill>
                      <a:prstDash val="solid"/>
                      <a:round/>
                      <a:headEnd len="sm" w="sm" type="none"/>
                      <a:tailEnd len="sm" w="sm" type="none"/>
                    </a:lnB>
                  </a:tcPr>
                </a:tc>
                <a:tc>
                  <a:txBody>
                    <a:bodyPr/>
                    <a:lstStyle/>
                    <a:p>
                      <a:pPr indent="0" lvl="0" marL="0" marR="296545" rtl="0" algn="l">
                        <a:lnSpc>
                          <a:spcPct val="100000"/>
                        </a:lnSpc>
                        <a:spcBef>
                          <a:spcPts val="0"/>
                        </a:spcBef>
                        <a:spcAft>
                          <a:spcPts val="0"/>
                        </a:spcAft>
                        <a:buNone/>
                      </a:pPr>
                      <a:r>
                        <a:rPr lang="zh-TW" sz="1200">
                          <a:solidFill>
                            <a:srgbClr val="12284A"/>
                          </a:solidFill>
                          <a:latin typeface="Times New Roman"/>
                          <a:ea typeface="Times New Roman"/>
                          <a:cs typeface="Times New Roman"/>
                          <a:sym typeface="Times New Roman"/>
                        </a:rPr>
                        <a:t>26</a:t>
                      </a:r>
                      <a:endParaRPr sz="1200" u="none" cap="none" strike="noStrike">
                        <a:latin typeface="Times New Roman"/>
                        <a:ea typeface="Times New Roman"/>
                        <a:cs typeface="Times New Roman"/>
                        <a:sym typeface="Times New Roman"/>
                      </a:endParaRPr>
                    </a:p>
                  </a:txBody>
                  <a:tcPr marT="625" marB="0" marR="0" marL="0">
                    <a:lnB cap="flat" cmpd="sng" w="9525">
                      <a:solidFill>
                        <a:srgbClr val="12284A"/>
                      </a:solidFill>
                      <a:prstDash val="solid"/>
                      <a:round/>
                      <a:headEnd len="sm" w="sm" type="none"/>
                      <a:tailEnd len="sm" w="sm" type="none"/>
                    </a:lnB>
                  </a:tcPr>
                </a:tc>
              </a:tr>
            </a:tbl>
          </a:graphicData>
        </a:graphic>
      </p:graphicFrame>
      <p:grpSp>
        <p:nvGrpSpPr>
          <p:cNvPr id="247" name="Google Shape;247;p35"/>
          <p:cNvGrpSpPr/>
          <p:nvPr/>
        </p:nvGrpSpPr>
        <p:grpSpPr>
          <a:xfrm>
            <a:off x="3459353" y="4321568"/>
            <a:ext cx="5472049" cy="0"/>
            <a:chOff x="3459353" y="4321568"/>
            <a:chExt cx="5472049" cy="0"/>
          </a:xfrm>
        </p:grpSpPr>
        <p:sp>
          <p:nvSpPr>
            <p:cNvPr id="248" name="Google Shape;248;p35"/>
            <p:cNvSpPr/>
            <p:nvPr/>
          </p:nvSpPr>
          <p:spPr>
            <a:xfrm>
              <a:off x="3459353" y="4321568"/>
              <a:ext cx="4700905" cy="0"/>
            </a:xfrm>
            <a:custGeom>
              <a:rect b="b" l="l" r="r" t="t"/>
              <a:pathLst>
                <a:path extrusionOk="0" h="120000" w="4700905">
                  <a:moveTo>
                    <a:pt x="0" y="0"/>
                  </a:moveTo>
                  <a:lnTo>
                    <a:pt x="4700524" y="0"/>
                  </a:lnTo>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9" name="Google Shape;249;p35"/>
            <p:cNvSpPr/>
            <p:nvPr/>
          </p:nvSpPr>
          <p:spPr>
            <a:xfrm>
              <a:off x="8159877" y="4321568"/>
              <a:ext cx="771525" cy="0"/>
            </a:xfrm>
            <a:custGeom>
              <a:rect b="b" l="l" r="r" t="t"/>
              <a:pathLst>
                <a:path extrusionOk="0" h="120000" w="771525">
                  <a:moveTo>
                    <a:pt x="0" y="0"/>
                  </a:moveTo>
                  <a:lnTo>
                    <a:pt x="771144" y="0"/>
                  </a:lnTo>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250" name="Google Shape;250;p35"/>
          <p:cNvSpPr txBox="1"/>
          <p:nvPr>
            <p:ph idx="12" type="sldNum"/>
          </p:nvPr>
        </p:nvSpPr>
        <p:spPr>
          <a:xfrm>
            <a:off x="8766047" y="4960030"/>
            <a:ext cx="202500" cy="126300"/>
          </a:xfrm>
          <a:prstGeom prst="rect">
            <a:avLst/>
          </a:prstGeom>
          <a:noFill/>
          <a:ln>
            <a:noFill/>
          </a:ln>
        </p:spPr>
        <p:txBody>
          <a:bodyPr anchorCtr="0" anchor="t" bIns="0" lIns="0" spcFirstLastPara="1" rIns="0" wrap="square" tIns="3175">
            <a:spAutoFit/>
          </a:bodyPr>
          <a:lstStyle/>
          <a:p>
            <a:pPr indent="0" lvl="0" marL="93980" rtl="0" algn="l">
              <a:lnSpc>
                <a:spcPct val="100000"/>
              </a:lnSpc>
              <a:spcBef>
                <a:spcPts val="0"/>
              </a:spcBef>
              <a:spcAft>
                <a:spcPts val="0"/>
              </a:spcAft>
              <a:buNone/>
            </a:pPr>
            <a:fld id="{00000000-1234-1234-1234-123412341234}" type="slidenum">
              <a:rPr lang="zh-TW">
                <a:solidFill>
                  <a:srgbClr val="12284A"/>
                </a:solidFill>
              </a:rPr>
              <a:t>‹#›</a:t>
            </a:fld>
            <a:endParaRPr/>
          </a:p>
        </p:txBody>
      </p:sp>
      <p:grpSp>
        <p:nvGrpSpPr>
          <p:cNvPr id="251" name="Google Shape;251;p35"/>
          <p:cNvGrpSpPr/>
          <p:nvPr/>
        </p:nvGrpSpPr>
        <p:grpSpPr>
          <a:xfrm>
            <a:off x="215903" y="4321568"/>
            <a:ext cx="5472049" cy="0"/>
            <a:chOff x="3459353" y="4321568"/>
            <a:chExt cx="5472049" cy="0"/>
          </a:xfrm>
        </p:grpSpPr>
        <p:sp>
          <p:nvSpPr>
            <p:cNvPr id="252" name="Google Shape;252;p35"/>
            <p:cNvSpPr/>
            <p:nvPr/>
          </p:nvSpPr>
          <p:spPr>
            <a:xfrm>
              <a:off x="3459353" y="4321568"/>
              <a:ext cx="4700905" cy="0"/>
            </a:xfrm>
            <a:custGeom>
              <a:rect b="b" l="l" r="r" t="t"/>
              <a:pathLst>
                <a:path extrusionOk="0" h="120000" w="4700905">
                  <a:moveTo>
                    <a:pt x="0" y="0"/>
                  </a:moveTo>
                  <a:lnTo>
                    <a:pt x="4700524" y="0"/>
                  </a:lnTo>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3" name="Google Shape;253;p35"/>
            <p:cNvSpPr/>
            <p:nvPr/>
          </p:nvSpPr>
          <p:spPr>
            <a:xfrm>
              <a:off x="8159877" y="4321568"/>
              <a:ext cx="771525" cy="0"/>
            </a:xfrm>
            <a:custGeom>
              <a:rect b="b" l="l" r="r" t="t"/>
              <a:pathLst>
                <a:path extrusionOk="0" h="120000" w="771525">
                  <a:moveTo>
                    <a:pt x="0" y="0"/>
                  </a:moveTo>
                  <a:lnTo>
                    <a:pt x="771144" y="0"/>
                  </a:lnTo>
                </a:path>
              </a:pathLst>
            </a:custGeom>
            <a:noFill/>
            <a:ln cap="flat" cmpd="sng" w="9525">
              <a:solidFill>
                <a:srgbClr val="12284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pic>
        <p:nvPicPr>
          <p:cNvPr id="254" name="Google Shape;254;p35"/>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255" name="Google Shape;255;p35"/>
          <p:cNvPicPr preferRelativeResize="0"/>
          <p:nvPr/>
        </p:nvPicPr>
        <p:blipFill>
          <a:blip r:embed="rId4">
            <a:alphaModFix/>
          </a:blip>
          <a:stretch>
            <a:fillRect/>
          </a:stretch>
        </p:blipFill>
        <p:spPr>
          <a:xfrm>
            <a:off x="7943850" y="133350"/>
            <a:ext cx="581976" cy="581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idx="1" type="subTitle"/>
          </p:nvPr>
        </p:nvSpPr>
        <p:spPr>
          <a:xfrm>
            <a:off x="232775" y="229500"/>
            <a:ext cx="4055400" cy="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2400">
                <a:solidFill>
                  <a:srgbClr val="E84A27"/>
                </a:solidFill>
                <a:latin typeface="Georgia"/>
                <a:ea typeface="Georgia"/>
                <a:cs typeface="Georgia"/>
                <a:sym typeface="Georgia"/>
              </a:rPr>
              <a:t>Introduction</a:t>
            </a:r>
            <a:endParaRPr b="1" sz="1800">
              <a:latin typeface="Times New Roman"/>
              <a:ea typeface="Times New Roman"/>
              <a:cs typeface="Times New Roman"/>
              <a:sym typeface="Times New Roman"/>
            </a:endParaRPr>
          </a:p>
        </p:txBody>
      </p:sp>
      <p:sp>
        <p:nvSpPr>
          <p:cNvPr id="261" name="Google Shape;261;p36"/>
          <p:cNvSpPr txBox="1"/>
          <p:nvPr>
            <p:ph idx="1" type="subTitle"/>
          </p:nvPr>
        </p:nvSpPr>
        <p:spPr>
          <a:xfrm>
            <a:off x="193350" y="830775"/>
            <a:ext cx="8757300" cy="1181100"/>
          </a:xfrm>
          <a:prstGeom prst="rect">
            <a:avLst/>
          </a:prstGeom>
        </p:spPr>
        <p:txBody>
          <a:bodyPr anchorCtr="0" anchor="t" bIns="91425" lIns="91425" spcFirstLastPara="1" rIns="91425" wrap="square" tIns="91425">
            <a:noAutofit/>
          </a:bodyPr>
          <a:lstStyle/>
          <a:p>
            <a:pPr indent="0" lvl="0" marL="0" rtl="0" algn="just">
              <a:lnSpc>
                <a:spcPct val="130000"/>
              </a:lnSpc>
              <a:spcBef>
                <a:spcPts val="3000"/>
              </a:spcBef>
              <a:spcAft>
                <a:spcPts val="1500"/>
              </a:spcAft>
              <a:buNone/>
            </a:pPr>
            <a:r>
              <a:rPr lang="zh-TW" sz="1200" u="sng">
                <a:solidFill>
                  <a:schemeClr val="dk1"/>
                </a:solidFill>
                <a:highlight>
                  <a:srgbClr val="FFFFFF"/>
                </a:highlight>
              </a:rPr>
              <a:t>Campbell Soup Company</a:t>
            </a:r>
            <a:r>
              <a:rPr lang="zh-TW" sz="1200">
                <a:solidFill>
                  <a:schemeClr val="dk1"/>
                </a:solidFill>
                <a:highlight>
                  <a:srgbClr val="FFFFFF"/>
                </a:highlight>
              </a:rPr>
              <a:t>, an iconic brand in the American food industry,</a:t>
            </a:r>
            <a:r>
              <a:rPr lang="zh-TW" sz="1200" u="sng">
                <a:solidFill>
                  <a:schemeClr val="dk1"/>
                </a:solidFill>
                <a:highlight>
                  <a:srgbClr val="FFFFFF"/>
                </a:highlight>
              </a:rPr>
              <a:t> has been known for its canned soups and products for 150 years. </a:t>
            </a:r>
            <a:r>
              <a:rPr lang="zh-TW" sz="1200">
                <a:solidFill>
                  <a:schemeClr val="dk1"/>
                </a:solidFill>
                <a:highlight>
                  <a:srgbClr val="FFFFFF"/>
                </a:highlight>
              </a:rPr>
              <a:t>Campbell Soup Company is one of the most iconic brands in the American food industry, known primarily for its canned soups and ready-to-eat meal solutions. Founded over 150 years ago, Campbell has become a household name, offering products like soups, broths, snacks, and beverages. The company prides itself on convenience, flavor, and quality, aiming to deliver comforting meals that are easy to prepare.</a:t>
            </a:r>
            <a:endParaRPr sz="1200">
              <a:solidFill>
                <a:schemeClr val="dk1"/>
              </a:solidFill>
              <a:highlight>
                <a:srgbClr val="FFFFFF"/>
              </a:highlight>
            </a:endParaRPr>
          </a:p>
        </p:txBody>
      </p:sp>
      <p:pic>
        <p:nvPicPr>
          <p:cNvPr id="262" name="Google Shape;262;p36"/>
          <p:cNvPicPr preferRelativeResize="0"/>
          <p:nvPr/>
        </p:nvPicPr>
        <p:blipFill>
          <a:blip r:embed="rId3">
            <a:alphaModFix/>
          </a:blip>
          <a:stretch>
            <a:fillRect/>
          </a:stretch>
        </p:blipFill>
        <p:spPr>
          <a:xfrm>
            <a:off x="7046800" y="133350"/>
            <a:ext cx="897050" cy="673224"/>
          </a:xfrm>
          <a:prstGeom prst="rect">
            <a:avLst/>
          </a:prstGeom>
          <a:noFill/>
          <a:ln>
            <a:noFill/>
          </a:ln>
        </p:spPr>
      </p:pic>
      <p:pic>
        <p:nvPicPr>
          <p:cNvPr id="263" name="Google Shape;263;p36"/>
          <p:cNvPicPr preferRelativeResize="0"/>
          <p:nvPr/>
        </p:nvPicPr>
        <p:blipFill>
          <a:blip r:embed="rId4">
            <a:alphaModFix/>
          </a:blip>
          <a:stretch>
            <a:fillRect/>
          </a:stretch>
        </p:blipFill>
        <p:spPr>
          <a:xfrm>
            <a:off x="7943850" y="133350"/>
            <a:ext cx="581976" cy="581976"/>
          </a:xfrm>
          <a:prstGeom prst="rect">
            <a:avLst/>
          </a:prstGeom>
          <a:noFill/>
          <a:ln>
            <a:noFill/>
          </a:ln>
        </p:spPr>
      </p:pic>
      <p:pic>
        <p:nvPicPr>
          <p:cNvPr id="264" name="Google Shape;264;p36"/>
          <p:cNvPicPr preferRelativeResize="0"/>
          <p:nvPr/>
        </p:nvPicPr>
        <p:blipFill rotWithShape="1">
          <a:blip r:embed="rId5">
            <a:alphaModFix/>
          </a:blip>
          <a:srcRect b="0" l="28210" r="26960" t="0"/>
          <a:stretch/>
        </p:blipFill>
        <p:spPr>
          <a:xfrm>
            <a:off x="8543925" y="202650"/>
            <a:ext cx="353377" cy="443376"/>
          </a:xfrm>
          <a:prstGeom prst="rect">
            <a:avLst/>
          </a:prstGeom>
          <a:noFill/>
          <a:ln>
            <a:noFill/>
          </a:ln>
        </p:spPr>
      </p:pic>
      <p:sp>
        <p:nvSpPr>
          <p:cNvPr id="265" name="Google Shape;265;p36"/>
          <p:cNvSpPr txBox="1"/>
          <p:nvPr>
            <p:ph idx="1" type="subTitle"/>
          </p:nvPr>
        </p:nvSpPr>
        <p:spPr>
          <a:xfrm>
            <a:off x="232775" y="2058300"/>
            <a:ext cx="4055400" cy="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2400">
                <a:solidFill>
                  <a:srgbClr val="E84A27"/>
                </a:solidFill>
                <a:latin typeface="Georgia"/>
                <a:ea typeface="Georgia"/>
                <a:cs typeface="Georgia"/>
                <a:sym typeface="Georgia"/>
              </a:rPr>
              <a:t>Problem Statement</a:t>
            </a:r>
            <a:endParaRPr b="1" sz="1800">
              <a:latin typeface="Times New Roman"/>
              <a:ea typeface="Times New Roman"/>
              <a:cs typeface="Times New Roman"/>
              <a:sym typeface="Times New Roman"/>
            </a:endParaRPr>
          </a:p>
        </p:txBody>
      </p:sp>
      <p:sp>
        <p:nvSpPr>
          <p:cNvPr id="266" name="Google Shape;266;p36"/>
          <p:cNvSpPr txBox="1"/>
          <p:nvPr>
            <p:ph idx="1" type="subTitle"/>
          </p:nvPr>
        </p:nvSpPr>
        <p:spPr>
          <a:xfrm>
            <a:off x="193350" y="2659575"/>
            <a:ext cx="8757300" cy="1644300"/>
          </a:xfrm>
          <a:prstGeom prst="rect">
            <a:avLst/>
          </a:prstGeom>
        </p:spPr>
        <p:txBody>
          <a:bodyPr anchorCtr="0" anchor="t" bIns="91425" lIns="91425" spcFirstLastPara="1" rIns="91425" wrap="square" tIns="91425">
            <a:noAutofit/>
          </a:bodyPr>
          <a:lstStyle/>
          <a:p>
            <a:pPr indent="0" lvl="0" marL="0" rtl="0" algn="just">
              <a:lnSpc>
                <a:spcPct val="130000"/>
              </a:lnSpc>
              <a:spcBef>
                <a:spcPts val="3000"/>
              </a:spcBef>
              <a:spcAft>
                <a:spcPts val="1500"/>
              </a:spcAft>
              <a:buNone/>
            </a:pPr>
            <a:r>
              <a:rPr lang="zh-TW" sz="1200" u="sng">
                <a:solidFill>
                  <a:schemeClr val="dk1"/>
                </a:solidFill>
                <a:highlight>
                  <a:srgbClr val="FFFFFF"/>
                </a:highlight>
              </a:rPr>
              <a:t>Campbell is now facing increasing challenges as customers shift towards healthier, fresher, and organic foods.</a:t>
            </a:r>
            <a:r>
              <a:rPr lang="zh-TW" sz="1200">
                <a:solidFill>
                  <a:schemeClr val="dk1"/>
                </a:solidFill>
                <a:highlight>
                  <a:srgbClr val="FFFFFF"/>
                </a:highlight>
              </a:rPr>
              <a:t> This trend has led to declining demand for its core products and profit pressures. </a:t>
            </a:r>
            <a:r>
              <a:rPr lang="zh-TW" sz="1200" u="sng">
                <a:solidFill>
                  <a:schemeClr val="dk1"/>
                </a:solidFill>
                <a:highlight>
                  <a:srgbClr val="FFFFFF"/>
                </a:highlight>
              </a:rPr>
              <a:t>To remain relevant, Campbell must redefine its brand identity, address health concerns related to ingredients and labeling. </a:t>
            </a:r>
            <a:r>
              <a:rPr lang="zh-TW" sz="1200">
                <a:solidFill>
                  <a:schemeClr val="dk1"/>
                </a:solidFill>
                <a:highlight>
                  <a:srgbClr val="FFFFFF"/>
                </a:highlight>
              </a:rPr>
              <a:t>Key challenges include the lack of organic certification for some products, past concerns about potentially harmful chemicals like BPA in can linings, high sodium levels in certain soups, and issues with product labeling and allergen management. These health concerns may impact consumer trust and brand perception.</a:t>
            </a:r>
            <a:br>
              <a:rPr lang="zh-TW" sz="1200">
                <a:solidFill>
                  <a:schemeClr val="dk1"/>
                </a:solidFill>
                <a:highlight>
                  <a:srgbClr val="FFFFFF"/>
                </a:highlight>
              </a:rPr>
            </a:br>
            <a:br>
              <a:rPr lang="zh-TW" sz="1200">
                <a:solidFill>
                  <a:schemeClr val="dk1"/>
                </a:solidFill>
                <a:highlight>
                  <a:srgbClr val="FFFFFF"/>
                </a:highlight>
              </a:rPr>
            </a:br>
            <a:r>
              <a:rPr lang="zh-TW" sz="1200">
                <a:solidFill>
                  <a:schemeClr val="dk1"/>
                </a:solidFill>
                <a:highlight>
                  <a:srgbClr val="FFFFFF"/>
                </a:highlight>
              </a:rPr>
              <a:t>To address these challenges, Campbell Soup must develop a marketing plan to revamp its products, create a new brand image, and seize opportunities in emerging markets, such as Enhanced Labeling, Sustainability Focus, and E-commerce Optimization strategies.</a:t>
            </a:r>
            <a:endParaRPr sz="1200">
              <a:solidFill>
                <a:schemeClr val="dk1"/>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p:nvPr/>
        </p:nvSpPr>
        <p:spPr>
          <a:xfrm>
            <a:off x="597892" y="697593"/>
            <a:ext cx="1984716" cy="3421781"/>
          </a:xfrm>
          <a:custGeom>
            <a:rect b="b" l="l" r="r" t="t"/>
            <a:pathLst>
              <a:path extrusionOk="0" h="4562375" w="2244942">
                <a:moveTo>
                  <a:pt x="2255" y="0"/>
                </a:moveTo>
                <a:lnTo>
                  <a:pt x="2244942" y="0"/>
                </a:lnTo>
                <a:lnTo>
                  <a:pt x="2244942" y="4562375"/>
                </a:lnTo>
                <a:lnTo>
                  <a:pt x="1088231" y="4561197"/>
                </a:lnTo>
                <a:cubicBezTo>
                  <a:pt x="748463" y="4540158"/>
                  <a:pt x="639679" y="4542932"/>
                  <a:pt x="133224" y="4405212"/>
                </a:cubicBezTo>
                <a:cubicBezTo>
                  <a:pt x="87228" y="4196857"/>
                  <a:pt x="752" y="3912302"/>
                  <a:pt x="0" y="3587266"/>
                </a:cubicBezTo>
                <a:cubicBezTo>
                  <a:pt x="752" y="2391511"/>
                  <a:pt x="1503" y="1195755"/>
                  <a:pt x="2255"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37"/>
          <p:cNvSpPr txBox="1"/>
          <p:nvPr>
            <p:ph type="title"/>
          </p:nvPr>
        </p:nvSpPr>
        <p:spPr>
          <a:xfrm>
            <a:off x="628650" y="188182"/>
            <a:ext cx="7886700" cy="631831"/>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00000"/>
              </a:lnSpc>
              <a:spcBef>
                <a:spcPts val="0"/>
              </a:spcBef>
              <a:spcAft>
                <a:spcPts val="0"/>
              </a:spcAft>
              <a:buClr>
                <a:schemeClr val="dk1"/>
              </a:buClr>
              <a:buSzPct val="41509"/>
              <a:buFont typeface="Arial"/>
              <a:buNone/>
            </a:pPr>
            <a:r>
              <a:rPr b="1" lang="zh-TW" sz="2650">
                <a:solidFill>
                  <a:srgbClr val="E84A27"/>
                </a:solidFill>
                <a:latin typeface="Georgia"/>
                <a:ea typeface="Georgia"/>
                <a:cs typeface="Georgia"/>
                <a:sym typeface="Georgia"/>
              </a:rPr>
              <a:t>5</a:t>
            </a:r>
            <a:r>
              <a:rPr b="1" lang="zh-TW" sz="2650">
                <a:solidFill>
                  <a:srgbClr val="E84A27"/>
                </a:solidFill>
                <a:latin typeface="Georgia"/>
                <a:ea typeface="Georgia"/>
                <a:cs typeface="Georgia"/>
                <a:sym typeface="Georgia"/>
              </a:rPr>
              <a:t>Cs Frameworks</a:t>
            </a:r>
            <a:endParaRPr sz="2650">
              <a:solidFill>
                <a:srgbClr val="595959"/>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t/>
            </a:r>
            <a:endParaRPr b="1" sz="2400">
              <a:solidFill>
                <a:srgbClr val="12284A"/>
              </a:solidFill>
              <a:latin typeface="Arial"/>
              <a:ea typeface="Arial"/>
              <a:cs typeface="Arial"/>
              <a:sym typeface="Arial"/>
            </a:endParaRPr>
          </a:p>
        </p:txBody>
      </p:sp>
      <p:grpSp>
        <p:nvGrpSpPr>
          <p:cNvPr id="273" name="Google Shape;273;p37"/>
          <p:cNvGrpSpPr/>
          <p:nvPr/>
        </p:nvGrpSpPr>
        <p:grpSpPr>
          <a:xfrm>
            <a:off x="4742699" y="679888"/>
            <a:ext cx="1988716" cy="4081162"/>
            <a:chOff x="6347275" y="1369496"/>
            <a:chExt cx="2249424" cy="5309174"/>
          </a:xfrm>
        </p:grpSpPr>
        <p:sp>
          <p:nvSpPr>
            <p:cNvPr id="274" name="Google Shape;274;p37"/>
            <p:cNvSpPr/>
            <p:nvPr/>
          </p:nvSpPr>
          <p:spPr>
            <a:xfrm>
              <a:off x="6347275" y="1369496"/>
              <a:ext cx="2249424" cy="868495"/>
            </a:xfrm>
            <a:custGeom>
              <a:rect b="b" l="l" r="r" t="t"/>
              <a:pathLst>
                <a:path extrusionOk="0" h="868495" w="2243233">
                  <a:moveTo>
                    <a:pt x="546" y="0"/>
                  </a:moveTo>
                  <a:lnTo>
                    <a:pt x="2243233" y="0"/>
                  </a:lnTo>
                  <a:lnTo>
                    <a:pt x="2243233" y="868495"/>
                  </a:lnTo>
                  <a:lnTo>
                    <a:pt x="0" y="868495"/>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zh-TW" sz="2100" u="none" cap="none" strike="noStrike">
                  <a:solidFill>
                    <a:schemeClr val="lt1"/>
                  </a:solidFill>
                  <a:latin typeface="Calibri"/>
                  <a:ea typeface="Calibri"/>
                  <a:cs typeface="Calibri"/>
                  <a:sym typeface="Calibri"/>
                </a:rPr>
                <a:t>Competitors</a:t>
              </a:r>
              <a:endParaRPr sz="1100"/>
            </a:p>
          </p:txBody>
        </p:sp>
        <p:sp>
          <p:nvSpPr>
            <p:cNvPr id="275" name="Google Shape;275;p37"/>
            <p:cNvSpPr/>
            <p:nvPr/>
          </p:nvSpPr>
          <p:spPr>
            <a:xfrm>
              <a:off x="6347275" y="2549093"/>
              <a:ext cx="2249424" cy="4048475"/>
            </a:xfrm>
            <a:custGeom>
              <a:rect b="b" l="l" r="r" t="t"/>
              <a:pathLst>
                <a:path extrusionOk="0" h="868495" w="2243233">
                  <a:moveTo>
                    <a:pt x="546" y="0"/>
                  </a:moveTo>
                  <a:lnTo>
                    <a:pt x="2243233" y="0"/>
                  </a:lnTo>
                  <a:lnTo>
                    <a:pt x="2243233" y="868495"/>
                  </a:lnTo>
                  <a:lnTo>
                    <a:pt x="0" y="868495"/>
                  </a:lnTo>
                  <a:close/>
                </a:path>
              </a:pathLst>
            </a:custGeom>
            <a:noFill/>
            <a:ln cap="flat" cmpd="sng" w="1905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6" name="Google Shape;276;p37"/>
            <p:cNvSpPr txBox="1"/>
            <p:nvPr/>
          </p:nvSpPr>
          <p:spPr>
            <a:xfrm>
              <a:off x="6465514" y="2623870"/>
              <a:ext cx="2013000" cy="4054800"/>
            </a:xfrm>
            <a:prstGeom prst="rect">
              <a:avLst/>
            </a:prstGeom>
            <a:noFill/>
            <a:ln>
              <a:noFill/>
            </a:ln>
          </p:spPr>
          <p:txBody>
            <a:bodyPr anchorCtr="0" anchor="t" bIns="34275" lIns="0" spcFirstLastPara="1" rIns="0" wrap="square" tIns="34275">
              <a:spAutoFit/>
            </a:bodyPr>
            <a:lstStyle/>
            <a:p>
              <a:pPr indent="-120650" lvl="0" marL="127000" marR="0" rtl="0" algn="l">
                <a:spcBef>
                  <a:spcPts val="0"/>
                </a:spcBef>
                <a:spcAft>
                  <a:spcPts val="0"/>
                </a:spcAft>
                <a:buClr>
                  <a:schemeClr val="dk1"/>
                </a:buClr>
                <a:buSzPts val="900"/>
                <a:buFont typeface="Arial"/>
                <a:buChar char="•"/>
              </a:pPr>
              <a:r>
                <a:rPr b="1" i="0" lang="zh-TW" sz="900" u="none" cap="none" strike="noStrike">
                  <a:solidFill>
                    <a:schemeClr val="dk1"/>
                  </a:solidFill>
                  <a:latin typeface="Arial"/>
                  <a:ea typeface="Arial"/>
                  <a:cs typeface="Arial"/>
                  <a:sym typeface="Arial"/>
                </a:rPr>
                <a:t>The Kraft Heinz Company</a:t>
              </a:r>
              <a:r>
                <a:rPr b="0" i="0" lang="zh-TW" sz="900" u="none" cap="none" strike="noStrike">
                  <a:solidFill>
                    <a:schemeClr val="dk1"/>
                  </a:solidFill>
                  <a:latin typeface="Arial"/>
                  <a:ea typeface="Arial"/>
                  <a:cs typeface="Arial"/>
                  <a:sym typeface="Arial"/>
                </a:rPr>
                <a:t>: Strong global presence, direct competition in soups and snacks.(Cream soups - cannibalization)</a:t>
              </a:r>
              <a:endParaRPr sz="1100"/>
            </a:p>
            <a:p>
              <a:pPr indent="-63500" lvl="0" marL="127000" marR="0" rtl="0" algn="l">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a:p>
              <a:pPr indent="-120650" lvl="0" marL="127000" marR="0" rtl="0" algn="l">
                <a:spcBef>
                  <a:spcPts val="0"/>
                </a:spcBef>
                <a:spcAft>
                  <a:spcPts val="0"/>
                </a:spcAft>
                <a:buClr>
                  <a:schemeClr val="dk1"/>
                </a:buClr>
                <a:buSzPts val="900"/>
                <a:buFont typeface="Arial"/>
                <a:buChar char="•"/>
              </a:pPr>
              <a:r>
                <a:rPr b="1" i="0" lang="zh-TW" sz="900" u="none" cap="none" strike="noStrike">
                  <a:solidFill>
                    <a:schemeClr val="dk1"/>
                  </a:solidFill>
                  <a:latin typeface="Arial"/>
                  <a:ea typeface="Arial"/>
                  <a:cs typeface="Arial"/>
                  <a:sym typeface="Arial"/>
                </a:rPr>
                <a:t>General Mills</a:t>
              </a:r>
              <a:r>
                <a:rPr b="0" i="0" lang="zh-TW" sz="900" u="none" cap="none" strike="noStrike">
                  <a:solidFill>
                    <a:schemeClr val="dk1"/>
                  </a:solidFill>
                  <a:latin typeface="Arial"/>
                  <a:ea typeface="Arial"/>
                  <a:cs typeface="Arial"/>
                  <a:sym typeface="Arial"/>
                </a:rPr>
                <a:t>: Competes in soups and snacks; wide range of food products, strong brand equity (Progresso).</a:t>
              </a:r>
              <a:endParaRPr sz="1100"/>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120650" lvl="0" marL="127000" marR="0" rtl="0" algn="l">
                <a:spcBef>
                  <a:spcPts val="0"/>
                </a:spcBef>
                <a:spcAft>
                  <a:spcPts val="0"/>
                </a:spcAft>
                <a:buClr>
                  <a:schemeClr val="dk1"/>
                </a:buClr>
                <a:buSzPts val="900"/>
                <a:buFont typeface="Arial"/>
                <a:buChar char="•"/>
              </a:pPr>
              <a:r>
                <a:rPr b="1" lang="zh-TW" sz="900">
                  <a:solidFill>
                    <a:schemeClr val="dk1"/>
                  </a:solidFill>
                  <a:latin typeface="Arial"/>
                  <a:ea typeface="Arial"/>
                  <a:cs typeface="Arial"/>
                  <a:sym typeface="Arial"/>
                </a:rPr>
                <a:t>Amy’s Kitchen</a:t>
              </a:r>
              <a:r>
                <a:rPr lang="zh-TW" sz="900">
                  <a:solidFill>
                    <a:schemeClr val="dk1"/>
                  </a:solidFill>
                  <a:latin typeface="Arial"/>
                  <a:ea typeface="Arial"/>
                  <a:cs typeface="Arial"/>
                  <a:sym typeface="Arial"/>
                </a:rPr>
                <a:t>: Organic, health-conscious products appealing to younger, premium market.</a:t>
              </a:r>
              <a:endParaRPr sz="1100"/>
            </a:p>
            <a:p>
              <a:pPr indent="-63500" lvl="0" marL="127000" marR="0" rtl="0" algn="l">
                <a:spcBef>
                  <a:spcPts val="0"/>
                </a:spcBef>
                <a:spcAft>
                  <a:spcPts val="0"/>
                </a:spcAft>
                <a:buClr>
                  <a:schemeClr val="dk1"/>
                </a:buClr>
                <a:buSzPts val="900"/>
                <a:buFont typeface="Arial"/>
                <a:buNone/>
              </a:pPr>
              <a:r>
                <a:t/>
              </a:r>
              <a:endParaRPr sz="900">
                <a:solidFill>
                  <a:srgbClr val="595959"/>
                </a:solidFill>
                <a:latin typeface="Arial"/>
                <a:ea typeface="Arial"/>
                <a:cs typeface="Arial"/>
                <a:sym typeface="Arial"/>
              </a:endParaRPr>
            </a:p>
            <a:p>
              <a:pPr indent="-120650" lvl="0" marL="127000" marR="0" rtl="0" algn="l">
                <a:spcBef>
                  <a:spcPts val="0"/>
                </a:spcBef>
                <a:spcAft>
                  <a:spcPts val="0"/>
                </a:spcAft>
                <a:buClr>
                  <a:schemeClr val="dk1"/>
                </a:buClr>
                <a:buSzPts val="900"/>
                <a:buFont typeface="Arial"/>
                <a:buChar char="•"/>
              </a:pPr>
              <a:r>
                <a:rPr b="1" lang="zh-TW" sz="900">
                  <a:solidFill>
                    <a:schemeClr val="dk1"/>
                  </a:solidFill>
                  <a:latin typeface="Arial"/>
                  <a:ea typeface="Arial"/>
                  <a:cs typeface="Arial"/>
                  <a:sym typeface="Arial"/>
                </a:rPr>
                <a:t>Potential Competitor</a:t>
              </a:r>
              <a:r>
                <a:rPr lang="zh-TW" sz="900">
                  <a:solidFill>
                    <a:schemeClr val="dk1"/>
                  </a:solidFill>
                  <a:latin typeface="Arial"/>
                  <a:ea typeface="Arial"/>
                  <a:cs typeface="Arial"/>
                  <a:sym typeface="Arial"/>
                </a:rPr>
                <a:t>: Beyond Meat – Strong brand recognition, plant-based products, potential to expand into soups and attract health-conscious consumers</a:t>
              </a:r>
              <a:endParaRPr sz="900">
                <a:solidFill>
                  <a:srgbClr val="595959"/>
                </a:solidFill>
                <a:latin typeface="Arial"/>
                <a:ea typeface="Arial"/>
                <a:cs typeface="Arial"/>
                <a:sym typeface="Arial"/>
              </a:endParaRPr>
            </a:p>
          </p:txBody>
        </p:sp>
      </p:grpSp>
      <p:grpSp>
        <p:nvGrpSpPr>
          <p:cNvPr id="277" name="Google Shape;277;p37"/>
          <p:cNvGrpSpPr/>
          <p:nvPr/>
        </p:nvGrpSpPr>
        <p:grpSpPr>
          <a:xfrm>
            <a:off x="6810566" y="679940"/>
            <a:ext cx="1988717" cy="3944221"/>
            <a:chOff x="9104375" y="1369496"/>
            <a:chExt cx="2249425" cy="5247068"/>
          </a:xfrm>
        </p:grpSpPr>
        <p:sp>
          <p:nvSpPr>
            <p:cNvPr id="278" name="Google Shape;278;p37"/>
            <p:cNvSpPr/>
            <p:nvPr/>
          </p:nvSpPr>
          <p:spPr>
            <a:xfrm>
              <a:off x="9104376" y="1369496"/>
              <a:ext cx="2249424" cy="868495"/>
            </a:xfrm>
            <a:custGeom>
              <a:rect b="b" l="l" r="r" t="t"/>
              <a:pathLst>
                <a:path extrusionOk="0" h="868495" w="2243233">
                  <a:moveTo>
                    <a:pt x="546" y="0"/>
                  </a:moveTo>
                  <a:lnTo>
                    <a:pt x="2243233" y="0"/>
                  </a:lnTo>
                  <a:lnTo>
                    <a:pt x="2243233" y="868495"/>
                  </a:lnTo>
                  <a:lnTo>
                    <a:pt x="0" y="868495"/>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Calibri"/>
                  <a:ea typeface="Calibri"/>
                  <a:cs typeface="Calibri"/>
                  <a:sym typeface="Calibri"/>
                </a:rPr>
                <a:t>Collaborators</a:t>
              </a:r>
              <a:endParaRPr sz="1100"/>
            </a:p>
          </p:txBody>
        </p:sp>
        <p:sp>
          <p:nvSpPr>
            <p:cNvPr id="279" name="Google Shape;279;p37"/>
            <p:cNvSpPr/>
            <p:nvPr/>
          </p:nvSpPr>
          <p:spPr>
            <a:xfrm>
              <a:off x="9104375" y="2538421"/>
              <a:ext cx="2249424" cy="4059148"/>
            </a:xfrm>
            <a:custGeom>
              <a:rect b="b" l="l" r="r" t="t"/>
              <a:pathLst>
                <a:path extrusionOk="0" h="868495" w="2243233">
                  <a:moveTo>
                    <a:pt x="546" y="0"/>
                  </a:moveTo>
                  <a:lnTo>
                    <a:pt x="2243233" y="0"/>
                  </a:lnTo>
                  <a:lnTo>
                    <a:pt x="2243233" y="868495"/>
                  </a:lnTo>
                  <a:lnTo>
                    <a:pt x="0" y="868495"/>
                  </a:lnTo>
                  <a:close/>
                </a:path>
              </a:pathLst>
            </a:custGeom>
            <a:noFill/>
            <a:ln cap="flat" cmpd="sng" w="1905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0" name="Google Shape;280;p37"/>
            <p:cNvSpPr txBox="1"/>
            <p:nvPr/>
          </p:nvSpPr>
          <p:spPr>
            <a:xfrm>
              <a:off x="9170611" y="2654464"/>
              <a:ext cx="2117100" cy="3962100"/>
            </a:xfrm>
            <a:prstGeom prst="rect">
              <a:avLst/>
            </a:prstGeom>
            <a:noFill/>
            <a:ln>
              <a:noFill/>
            </a:ln>
          </p:spPr>
          <p:txBody>
            <a:bodyPr anchorCtr="0" anchor="t" bIns="34275" lIns="0" spcFirstLastPara="1" rIns="0" wrap="square" tIns="34275">
              <a:spAutoFit/>
            </a:bodyPr>
            <a:lstStyle/>
            <a:p>
              <a:pPr indent="-120650" lvl="0" marL="127000" marR="0" rtl="0" algn="l">
                <a:spcBef>
                  <a:spcPts val="0"/>
                </a:spcBef>
                <a:spcAft>
                  <a:spcPts val="0"/>
                </a:spcAft>
                <a:buClr>
                  <a:schemeClr val="dk1"/>
                </a:buClr>
                <a:buSzPts val="900"/>
                <a:buFont typeface="Arial"/>
                <a:buChar char="•"/>
              </a:pPr>
              <a:r>
                <a:rPr b="1" lang="zh-TW" sz="900">
                  <a:solidFill>
                    <a:schemeClr val="dk1"/>
                  </a:solidFill>
                  <a:latin typeface="Arial"/>
                  <a:ea typeface="Arial"/>
                  <a:cs typeface="Arial"/>
                  <a:sym typeface="Arial"/>
                </a:rPr>
                <a:t>Agencies</a:t>
              </a:r>
              <a:r>
                <a:rPr lang="zh-TW" sz="900">
                  <a:solidFill>
                    <a:schemeClr val="dk1"/>
                  </a:solidFill>
                  <a:latin typeface="Arial"/>
                  <a:ea typeface="Arial"/>
                  <a:cs typeface="Arial"/>
                  <a:sym typeface="Arial"/>
                </a:rPr>
                <a:t>: Modernize brand image, enhance online presence, and manage brand perception and communication</a:t>
              </a:r>
              <a:endParaRPr sz="1100"/>
            </a:p>
            <a:p>
              <a:pPr indent="0" lvl="0" marL="0" marR="0" rtl="0" algn="l">
                <a:spcBef>
                  <a:spcPts val="0"/>
                </a:spcBef>
                <a:spcAft>
                  <a:spcPts val="0"/>
                </a:spcAft>
                <a:buNone/>
              </a:pPr>
              <a:r>
                <a:t/>
              </a:r>
              <a:endParaRPr b="1" sz="900">
                <a:solidFill>
                  <a:schemeClr val="dk1"/>
                </a:solidFill>
                <a:latin typeface="Arial"/>
                <a:ea typeface="Arial"/>
                <a:cs typeface="Arial"/>
                <a:sym typeface="Arial"/>
              </a:endParaRPr>
            </a:p>
            <a:p>
              <a:pPr indent="-120650" lvl="0" marL="127000" marR="0" rtl="0" algn="l">
                <a:spcBef>
                  <a:spcPts val="0"/>
                </a:spcBef>
                <a:spcAft>
                  <a:spcPts val="0"/>
                </a:spcAft>
                <a:buClr>
                  <a:schemeClr val="dk1"/>
                </a:buClr>
                <a:buSzPts val="900"/>
                <a:buFont typeface="Arial"/>
                <a:buChar char="•"/>
              </a:pPr>
              <a:r>
                <a:rPr b="1" lang="zh-TW" sz="900">
                  <a:solidFill>
                    <a:schemeClr val="dk1"/>
                  </a:solidFill>
                  <a:latin typeface="Arial"/>
                  <a:ea typeface="Arial"/>
                  <a:cs typeface="Arial"/>
                  <a:sym typeface="Arial"/>
                </a:rPr>
                <a:t>Experience events: </a:t>
              </a:r>
              <a:r>
                <a:rPr lang="zh-TW" sz="900">
                  <a:solidFill>
                    <a:schemeClr val="dk1"/>
                  </a:solidFill>
                  <a:latin typeface="Arial"/>
                  <a:ea typeface="Arial"/>
                  <a:cs typeface="Arial"/>
                  <a:sym typeface="Arial"/>
                </a:rPr>
                <a:t>sampling booths, winter carnivals, game events, pop-ups, food trucks etc.</a:t>
              </a:r>
              <a:endParaRPr sz="1100"/>
            </a:p>
            <a:p>
              <a:pPr indent="0" lvl="0" marL="0" marR="0" rtl="0" algn="l">
                <a:spcBef>
                  <a:spcPts val="0"/>
                </a:spcBef>
                <a:spcAft>
                  <a:spcPts val="0"/>
                </a:spcAft>
                <a:buNone/>
              </a:pPr>
              <a:r>
                <a:t/>
              </a:r>
              <a:endParaRPr b="1" sz="900">
                <a:solidFill>
                  <a:schemeClr val="dk1"/>
                </a:solidFill>
                <a:latin typeface="Arial"/>
                <a:ea typeface="Arial"/>
                <a:cs typeface="Arial"/>
                <a:sym typeface="Arial"/>
              </a:endParaRPr>
            </a:p>
            <a:p>
              <a:pPr indent="-120650" lvl="0" marL="127000" marR="0" rtl="0" algn="l">
                <a:spcBef>
                  <a:spcPts val="0"/>
                </a:spcBef>
                <a:spcAft>
                  <a:spcPts val="0"/>
                </a:spcAft>
                <a:buClr>
                  <a:schemeClr val="dk1"/>
                </a:buClr>
                <a:buSzPts val="900"/>
                <a:buFont typeface="Arial"/>
                <a:buChar char="•"/>
              </a:pPr>
              <a:r>
                <a:rPr b="1" lang="zh-TW" sz="900">
                  <a:solidFill>
                    <a:schemeClr val="dk1"/>
                  </a:solidFill>
                  <a:latin typeface="Arial"/>
                  <a:ea typeface="Arial"/>
                  <a:cs typeface="Arial"/>
                  <a:sym typeface="Arial"/>
                </a:rPr>
                <a:t>College Pantries &amp; Dining Halls</a:t>
              </a:r>
              <a:r>
                <a:rPr lang="zh-TW" sz="900">
                  <a:solidFill>
                    <a:schemeClr val="dk1"/>
                  </a:solidFill>
                  <a:latin typeface="Arial"/>
                  <a:ea typeface="Arial"/>
                  <a:cs typeface="Arial"/>
                  <a:sym typeface="Arial"/>
                </a:rPr>
                <a:t>: to increase visibility among younger consumers and students and promote health benefits</a:t>
              </a:r>
              <a:endParaRPr sz="1100"/>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120650" lvl="0" marL="127000" marR="0" rtl="0" algn="l">
                <a:spcBef>
                  <a:spcPts val="0"/>
                </a:spcBef>
                <a:spcAft>
                  <a:spcPts val="0"/>
                </a:spcAft>
                <a:buClr>
                  <a:schemeClr val="dk1"/>
                </a:buClr>
                <a:buSzPts val="900"/>
                <a:buFont typeface="Arial"/>
                <a:buChar char="•"/>
              </a:pPr>
              <a:r>
                <a:rPr b="1" lang="zh-TW" sz="900">
                  <a:solidFill>
                    <a:schemeClr val="dk1"/>
                  </a:solidFill>
                  <a:latin typeface="Arial"/>
                  <a:ea typeface="Arial"/>
                  <a:cs typeface="Arial"/>
                  <a:sym typeface="Arial"/>
                </a:rPr>
                <a:t>Social Cause Organizations (CSR)</a:t>
              </a:r>
              <a:r>
                <a:rPr lang="zh-TW" sz="900">
                  <a:solidFill>
                    <a:schemeClr val="dk1"/>
                  </a:solidFill>
                  <a:latin typeface="Arial"/>
                  <a:ea typeface="Arial"/>
                  <a:cs typeface="Arial"/>
                  <a:sym typeface="Arial"/>
                </a:rPr>
                <a:t>: Collaborate with social cause organizations to boost brand awareness and public perception through soup kitchens, donations, and community events in low-income areas</a:t>
              </a:r>
              <a:endParaRPr sz="900">
                <a:solidFill>
                  <a:srgbClr val="595959"/>
                </a:solidFill>
                <a:latin typeface="Arial"/>
                <a:ea typeface="Arial"/>
                <a:cs typeface="Arial"/>
                <a:sym typeface="Arial"/>
              </a:endParaRPr>
            </a:p>
          </p:txBody>
        </p:sp>
      </p:grpSp>
      <p:grpSp>
        <p:nvGrpSpPr>
          <p:cNvPr id="281" name="Google Shape;281;p37"/>
          <p:cNvGrpSpPr/>
          <p:nvPr/>
        </p:nvGrpSpPr>
        <p:grpSpPr>
          <a:xfrm>
            <a:off x="2400020" y="679879"/>
            <a:ext cx="2263454" cy="3923604"/>
            <a:chOff x="3279371" y="1369496"/>
            <a:chExt cx="2560227" cy="5231472"/>
          </a:xfrm>
        </p:grpSpPr>
        <p:sp>
          <p:nvSpPr>
            <p:cNvPr id="282" name="Google Shape;282;p37"/>
            <p:cNvSpPr/>
            <p:nvPr/>
          </p:nvSpPr>
          <p:spPr>
            <a:xfrm>
              <a:off x="3572764" y="1369496"/>
              <a:ext cx="2266834" cy="868495"/>
            </a:xfrm>
            <a:custGeom>
              <a:rect b="b" l="l" r="r" t="t"/>
              <a:pathLst>
                <a:path extrusionOk="0" h="868495" w="2243233">
                  <a:moveTo>
                    <a:pt x="546" y="0"/>
                  </a:moveTo>
                  <a:lnTo>
                    <a:pt x="2243233" y="0"/>
                  </a:lnTo>
                  <a:lnTo>
                    <a:pt x="2243233" y="868495"/>
                  </a:lnTo>
                  <a:lnTo>
                    <a:pt x="0" y="868495"/>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Calibri"/>
                  <a:ea typeface="Calibri"/>
                  <a:cs typeface="Calibri"/>
                  <a:sym typeface="Calibri"/>
                </a:rPr>
                <a:t>Customers</a:t>
              </a:r>
              <a:endParaRPr sz="1100"/>
            </a:p>
          </p:txBody>
        </p:sp>
        <p:sp>
          <p:nvSpPr>
            <p:cNvPr id="283" name="Google Shape;283;p37"/>
            <p:cNvSpPr/>
            <p:nvPr/>
          </p:nvSpPr>
          <p:spPr>
            <a:xfrm>
              <a:off x="3583709" y="2549094"/>
              <a:ext cx="2249424" cy="4048476"/>
            </a:xfrm>
            <a:custGeom>
              <a:rect b="b" l="l" r="r" t="t"/>
              <a:pathLst>
                <a:path extrusionOk="0" h="868495" w="2243233">
                  <a:moveTo>
                    <a:pt x="546" y="0"/>
                  </a:moveTo>
                  <a:lnTo>
                    <a:pt x="2243233" y="0"/>
                  </a:lnTo>
                  <a:lnTo>
                    <a:pt x="2243233" y="868495"/>
                  </a:lnTo>
                  <a:lnTo>
                    <a:pt x="0" y="868495"/>
                  </a:lnTo>
                  <a:close/>
                </a:path>
              </a:pathLst>
            </a:custGeom>
            <a:noFill/>
            <a:ln cap="flat" cmpd="sng" w="1905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4" name="Google Shape;284;p37"/>
            <p:cNvSpPr txBox="1"/>
            <p:nvPr/>
          </p:nvSpPr>
          <p:spPr>
            <a:xfrm>
              <a:off x="3279371" y="2630650"/>
              <a:ext cx="2560227" cy="3970318"/>
            </a:xfrm>
            <a:prstGeom prst="rect">
              <a:avLst/>
            </a:prstGeom>
            <a:noFill/>
            <a:ln>
              <a:noFill/>
            </a:ln>
          </p:spPr>
          <p:txBody>
            <a:bodyPr anchorCtr="0" anchor="t" bIns="34275" lIns="0" spcFirstLastPara="1" rIns="0" wrap="square" tIns="34275">
              <a:spAutoFit/>
            </a:bodyPr>
            <a:lstStyle/>
            <a:p>
              <a:pPr indent="-120650" lvl="1" marL="469900" marR="0" rtl="0" algn="l">
                <a:spcBef>
                  <a:spcPts val="0"/>
                </a:spcBef>
                <a:spcAft>
                  <a:spcPts val="0"/>
                </a:spcAft>
                <a:buClr>
                  <a:schemeClr val="dk1"/>
                </a:buClr>
                <a:buSzPts val="900"/>
                <a:buFont typeface="Arial"/>
                <a:buChar char="•"/>
              </a:pPr>
              <a:r>
                <a:rPr b="1" i="0" lang="zh-TW" sz="900" u="none" cap="none" strike="noStrike">
                  <a:solidFill>
                    <a:schemeClr val="dk1"/>
                  </a:solidFill>
                  <a:latin typeface="Arial"/>
                  <a:ea typeface="Arial"/>
                  <a:cs typeface="Arial"/>
                  <a:sym typeface="Arial"/>
                </a:rPr>
                <a:t>Demographics</a:t>
              </a:r>
              <a:r>
                <a:rPr b="0" i="0" lang="zh-TW" sz="900" u="none" cap="none" strike="noStrike">
                  <a:solidFill>
                    <a:schemeClr val="dk1"/>
                  </a:solidFill>
                  <a:latin typeface="Arial"/>
                  <a:ea typeface="Arial"/>
                  <a:cs typeface="Arial"/>
                  <a:sym typeface="Arial"/>
                </a:rPr>
                <a:t>: 45-70 years old, comfort, health and convenience.</a:t>
              </a:r>
              <a:endParaRPr sz="1100"/>
            </a:p>
            <a:p>
              <a:pPr indent="0" lvl="1" marL="34290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a:p>
              <a:pPr indent="-120650" lvl="1" marL="469900" marR="0" rtl="0" algn="l">
                <a:spcBef>
                  <a:spcPts val="0"/>
                </a:spcBef>
                <a:spcAft>
                  <a:spcPts val="0"/>
                </a:spcAft>
                <a:buClr>
                  <a:schemeClr val="dk1"/>
                </a:buClr>
                <a:buSzPts val="900"/>
                <a:buFont typeface="Arial"/>
                <a:buChar char="•"/>
              </a:pPr>
              <a:r>
                <a:rPr b="1" i="0" lang="zh-TW" sz="900" u="none" cap="none" strike="noStrike">
                  <a:solidFill>
                    <a:schemeClr val="dk1"/>
                  </a:solidFill>
                  <a:latin typeface="Calibri"/>
                  <a:ea typeface="Calibri"/>
                  <a:cs typeface="Calibri"/>
                  <a:sym typeface="Calibri"/>
                </a:rPr>
                <a:t>Potential demographic</a:t>
              </a:r>
              <a:r>
                <a:rPr b="0" i="0" lang="zh-TW" sz="900" u="none" cap="none" strike="noStrike">
                  <a:solidFill>
                    <a:schemeClr val="dk1"/>
                  </a:solidFill>
                  <a:latin typeface="Calibri"/>
                  <a:ea typeface="Calibri"/>
                  <a:cs typeface="Calibri"/>
                  <a:sym typeface="Calibri"/>
                </a:rPr>
                <a:t>: Health- conscious, </a:t>
              </a:r>
              <a:r>
                <a:rPr b="0" i="0" lang="zh-TW" sz="900" u="none" cap="none" strike="noStrike">
                  <a:solidFill>
                    <a:schemeClr val="dk1"/>
                  </a:solidFill>
                  <a:latin typeface="Arial"/>
                  <a:ea typeface="Arial"/>
                  <a:cs typeface="Arial"/>
                  <a:sym typeface="Arial"/>
                </a:rPr>
                <a:t>18-40 years old, looking for affordable, organic, low-sodium options.</a:t>
              </a:r>
              <a:endParaRPr sz="1100"/>
            </a:p>
            <a:p>
              <a:pPr indent="-63500" lvl="1" marL="469900" marR="0" rtl="0" algn="l">
                <a:spcBef>
                  <a:spcPts val="0"/>
                </a:spcBef>
                <a:spcAft>
                  <a:spcPts val="0"/>
                </a:spcAft>
                <a:buClr>
                  <a:schemeClr val="dk1"/>
                </a:buClr>
                <a:buSzPts val="900"/>
                <a:buFont typeface="Arial"/>
                <a:buNone/>
              </a:pPr>
              <a:r>
                <a:t/>
              </a:r>
              <a:endParaRPr b="0" i="0" sz="900" u="none" cap="none" strike="noStrike">
                <a:solidFill>
                  <a:schemeClr val="dk1"/>
                </a:solidFill>
                <a:latin typeface="Arial"/>
                <a:ea typeface="Arial"/>
                <a:cs typeface="Arial"/>
                <a:sym typeface="Arial"/>
              </a:endParaRPr>
            </a:p>
            <a:p>
              <a:pPr indent="-120650" lvl="1" marL="469900" marR="0" rtl="0" algn="l">
                <a:spcBef>
                  <a:spcPts val="0"/>
                </a:spcBef>
                <a:spcAft>
                  <a:spcPts val="0"/>
                </a:spcAft>
                <a:buClr>
                  <a:schemeClr val="dk1"/>
                </a:buClr>
                <a:buSzPts val="900"/>
                <a:buFont typeface="Arial"/>
                <a:buChar char="•"/>
              </a:pPr>
              <a:r>
                <a:rPr b="1" i="0" lang="zh-TW" sz="900" u="none" cap="none" strike="noStrike">
                  <a:solidFill>
                    <a:schemeClr val="dk1"/>
                  </a:solidFill>
                  <a:latin typeface="Arial"/>
                  <a:ea typeface="Arial"/>
                  <a:cs typeface="Arial"/>
                  <a:sym typeface="Arial"/>
                </a:rPr>
                <a:t>Psychographics</a:t>
              </a:r>
              <a:r>
                <a:rPr b="0" i="0" lang="zh-TW" sz="900" u="none" cap="none" strike="noStrike">
                  <a:solidFill>
                    <a:schemeClr val="dk1"/>
                  </a:solidFill>
                  <a:latin typeface="Arial"/>
                  <a:ea typeface="Arial"/>
                  <a:cs typeface="Arial"/>
                  <a:sym typeface="Arial"/>
                </a:rPr>
                <a:t>: Convenience, affordability, tasty and health-oriented choices.</a:t>
              </a:r>
              <a:endParaRPr sz="1100"/>
            </a:p>
            <a:p>
              <a:pPr indent="0" lvl="1" marL="34290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a:p>
              <a:pPr indent="-120650" lvl="1" marL="469900" marR="0" rtl="0" algn="l">
                <a:spcBef>
                  <a:spcPts val="0"/>
                </a:spcBef>
                <a:spcAft>
                  <a:spcPts val="0"/>
                </a:spcAft>
                <a:buClr>
                  <a:schemeClr val="dk1"/>
                </a:buClr>
                <a:buSzPts val="900"/>
                <a:buFont typeface="Arial"/>
                <a:buChar char="•"/>
              </a:pPr>
              <a:r>
                <a:rPr b="1" i="0" lang="zh-TW" sz="900" u="none" cap="none" strike="noStrike">
                  <a:solidFill>
                    <a:schemeClr val="dk1"/>
                  </a:solidFill>
                  <a:latin typeface="Arial"/>
                  <a:ea typeface="Arial"/>
                  <a:cs typeface="Arial"/>
                  <a:sym typeface="Arial"/>
                </a:rPr>
                <a:t>Buying Patterns</a:t>
              </a:r>
              <a:r>
                <a:rPr b="0" i="0" lang="zh-TW" sz="900" u="none" cap="none" strike="noStrike">
                  <a:solidFill>
                    <a:schemeClr val="dk1"/>
                  </a:solidFill>
                  <a:latin typeface="Arial"/>
                  <a:ea typeface="Arial"/>
                  <a:cs typeface="Arial"/>
                  <a:sym typeface="Arial"/>
                </a:rPr>
                <a:t>: weekly/bi-weekly, seasonality, promo driven, traditional grocery stores, e-commerce.</a:t>
              </a:r>
              <a:endParaRPr sz="1100"/>
            </a:p>
            <a:p>
              <a:pPr indent="0" lvl="1" marL="34290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a:p>
              <a:pPr indent="-120650" lvl="1" marL="469900" marR="0" rtl="0" algn="l">
                <a:spcBef>
                  <a:spcPts val="0"/>
                </a:spcBef>
                <a:spcAft>
                  <a:spcPts val="0"/>
                </a:spcAft>
                <a:buClr>
                  <a:schemeClr val="dk1"/>
                </a:buClr>
                <a:buSzPts val="900"/>
                <a:buFont typeface="Arial"/>
                <a:buChar char="•"/>
              </a:pPr>
              <a:r>
                <a:rPr b="1" i="0" lang="zh-TW" sz="900" u="none" cap="none" strike="noStrike">
                  <a:solidFill>
                    <a:schemeClr val="dk1"/>
                  </a:solidFill>
                  <a:latin typeface="Arial"/>
                  <a:ea typeface="Arial"/>
                  <a:cs typeface="Arial"/>
                  <a:sym typeface="Arial"/>
                </a:rPr>
                <a:t>Growth Potential</a:t>
              </a:r>
              <a:r>
                <a:rPr b="0" i="0" lang="zh-TW" sz="900" u="none" cap="none" strike="noStrike">
                  <a:solidFill>
                    <a:schemeClr val="dk1"/>
                  </a:solidFill>
                  <a:latin typeface="Arial"/>
                  <a:ea typeface="Arial"/>
                  <a:cs typeface="Arial"/>
                  <a:sym typeface="Arial"/>
                </a:rPr>
                <a:t>: Opportunity to expand with younger, health-focused consumers.</a:t>
              </a:r>
              <a:endParaRPr sz="1100"/>
            </a:p>
            <a:p>
              <a:pPr indent="0" lvl="0" marL="0" marR="0" rtl="0" algn="l">
                <a:spcBef>
                  <a:spcPts val="0"/>
                </a:spcBef>
                <a:spcAft>
                  <a:spcPts val="0"/>
                </a:spcAft>
                <a:buNone/>
              </a:pPr>
              <a:r>
                <a:t/>
              </a:r>
              <a:endParaRPr sz="900">
                <a:solidFill>
                  <a:srgbClr val="595959"/>
                </a:solidFill>
                <a:latin typeface="Arial"/>
                <a:ea typeface="Arial"/>
                <a:cs typeface="Arial"/>
                <a:sym typeface="Arial"/>
              </a:endParaRPr>
            </a:p>
          </p:txBody>
        </p:sp>
      </p:grpSp>
      <p:grpSp>
        <p:nvGrpSpPr>
          <p:cNvPr id="285" name="Google Shape;285;p37"/>
          <p:cNvGrpSpPr/>
          <p:nvPr/>
        </p:nvGrpSpPr>
        <p:grpSpPr>
          <a:xfrm>
            <a:off x="588190" y="681154"/>
            <a:ext cx="2004109" cy="3921055"/>
            <a:chOff x="815660" y="1369496"/>
            <a:chExt cx="2266835" cy="5228074"/>
          </a:xfrm>
        </p:grpSpPr>
        <p:sp>
          <p:nvSpPr>
            <p:cNvPr id="286" name="Google Shape;286;p37"/>
            <p:cNvSpPr/>
            <p:nvPr/>
          </p:nvSpPr>
          <p:spPr>
            <a:xfrm>
              <a:off x="815660" y="1369496"/>
              <a:ext cx="2266835" cy="868495"/>
            </a:xfrm>
            <a:custGeom>
              <a:rect b="b" l="l" r="r" t="t"/>
              <a:pathLst>
                <a:path extrusionOk="0" h="868495" w="2243233">
                  <a:moveTo>
                    <a:pt x="546" y="0"/>
                  </a:moveTo>
                  <a:lnTo>
                    <a:pt x="2243233" y="0"/>
                  </a:lnTo>
                  <a:lnTo>
                    <a:pt x="2243233" y="868495"/>
                  </a:lnTo>
                  <a:lnTo>
                    <a:pt x="0" y="868495"/>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Calibri"/>
                  <a:ea typeface="Calibri"/>
                  <a:cs typeface="Calibri"/>
                  <a:sym typeface="Calibri"/>
                </a:rPr>
                <a:t>Company</a:t>
              </a:r>
              <a:endParaRPr sz="1100"/>
            </a:p>
          </p:txBody>
        </p:sp>
        <p:sp>
          <p:nvSpPr>
            <p:cNvPr id="287" name="Google Shape;287;p37"/>
            <p:cNvSpPr/>
            <p:nvPr/>
          </p:nvSpPr>
          <p:spPr>
            <a:xfrm>
              <a:off x="815660" y="2538420"/>
              <a:ext cx="2249424" cy="4059150"/>
            </a:xfrm>
            <a:custGeom>
              <a:rect b="b" l="l" r="r" t="t"/>
              <a:pathLst>
                <a:path extrusionOk="0" h="868495" w="2243233">
                  <a:moveTo>
                    <a:pt x="546" y="0"/>
                  </a:moveTo>
                  <a:lnTo>
                    <a:pt x="2243233" y="0"/>
                  </a:lnTo>
                  <a:lnTo>
                    <a:pt x="2243233" y="868495"/>
                  </a:lnTo>
                  <a:lnTo>
                    <a:pt x="0" y="868495"/>
                  </a:lnTo>
                  <a:close/>
                </a:path>
              </a:pathLst>
            </a:custGeom>
            <a:noFill/>
            <a:ln cap="flat" cmpd="sng" w="1905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8" name="Google Shape;288;p37"/>
            <p:cNvSpPr txBox="1"/>
            <p:nvPr/>
          </p:nvSpPr>
          <p:spPr>
            <a:xfrm>
              <a:off x="896299" y="2696237"/>
              <a:ext cx="2024700" cy="3601800"/>
            </a:xfrm>
            <a:prstGeom prst="rect">
              <a:avLst/>
            </a:prstGeom>
            <a:noFill/>
            <a:ln>
              <a:noFill/>
            </a:ln>
          </p:spPr>
          <p:txBody>
            <a:bodyPr anchorCtr="0" anchor="t" bIns="34275" lIns="0" spcFirstLastPara="1" rIns="0" wrap="square" tIns="34275">
              <a:spAutoFit/>
            </a:bodyPr>
            <a:lstStyle/>
            <a:p>
              <a:pPr indent="-120650" lvl="0" marL="127000" marR="0" rtl="0" algn="l">
                <a:spcBef>
                  <a:spcPts val="0"/>
                </a:spcBef>
                <a:spcAft>
                  <a:spcPts val="0"/>
                </a:spcAft>
                <a:buClr>
                  <a:schemeClr val="dk1"/>
                </a:buClr>
                <a:buSzPts val="900"/>
                <a:buFont typeface="Arial"/>
                <a:buChar char="•"/>
              </a:pPr>
              <a:r>
                <a:rPr b="1" lang="zh-TW" sz="900">
                  <a:solidFill>
                    <a:schemeClr val="dk1"/>
                  </a:solidFill>
                  <a:latin typeface="Arial"/>
                  <a:ea typeface="Arial"/>
                  <a:cs typeface="Arial"/>
                  <a:sym typeface="Arial"/>
                </a:rPr>
                <a:t>Established Brand</a:t>
              </a:r>
              <a:r>
                <a:rPr lang="zh-TW" sz="900">
                  <a:solidFill>
                    <a:schemeClr val="dk1"/>
                  </a:solidFill>
                  <a:latin typeface="Arial"/>
                  <a:ea typeface="Arial"/>
                  <a:cs typeface="Arial"/>
                  <a:sym typeface="Arial"/>
                </a:rPr>
                <a:t>: Over 150 years of heritage, iconic branding</a:t>
              </a:r>
              <a:endParaRPr sz="1100"/>
            </a:p>
            <a:p>
              <a:pPr indent="0" lvl="0" marL="0" marR="0" rtl="0" algn="l">
                <a:spcBef>
                  <a:spcPts val="0"/>
                </a:spcBef>
                <a:spcAft>
                  <a:spcPts val="0"/>
                </a:spcAft>
                <a:buNone/>
              </a:pPr>
              <a:r>
                <a:rPr lang="zh-TW" sz="900">
                  <a:solidFill>
                    <a:schemeClr val="dk1"/>
                  </a:solidFill>
                  <a:latin typeface="Arial"/>
                  <a:ea typeface="Arial"/>
                  <a:cs typeface="Arial"/>
                  <a:sym typeface="Arial"/>
                </a:rPr>
                <a:t> </a:t>
              </a:r>
              <a:endParaRPr sz="1100"/>
            </a:p>
            <a:p>
              <a:pPr indent="-120650" lvl="0" marL="127000" marR="0" rtl="0" algn="l">
                <a:spcBef>
                  <a:spcPts val="0"/>
                </a:spcBef>
                <a:spcAft>
                  <a:spcPts val="0"/>
                </a:spcAft>
                <a:buClr>
                  <a:schemeClr val="dk1"/>
                </a:buClr>
                <a:buSzPts val="900"/>
                <a:buFont typeface="Arial"/>
                <a:buChar char="•"/>
              </a:pPr>
              <a:r>
                <a:rPr b="1" lang="zh-TW" sz="900">
                  <a:solidFill>
                    <a:schemeClr val="dk1"/>
                  </a:solidFill>
                  <a:latin typeface="Arial"/>
                  <a:ea typeface="Arial"/>
                  <a:cs typeface="Arial"/>
                  <a:sym typeface="Arial"/>
                </a:rPr>
                <a:t>Product Range</a:t>
              </a:r>
              <a:r>
                <a:rPr lang="zh-TW" sz="900">
                  <a:solidFill>
                    <a:schemeClr val="dk1"/>
                  </a:solidFill>
                  <a:latin typeface="Arial"/>
                  <a:ea typeface="Arial"/>
                  <a:cs typeface="Arial"/>
                  <a:sym typeface="Arial"/>
                </a:rPr>
                <a:t>: Traditional soups, low-sodium, organic options, and snacks.</a:t>
              </a:r>
              <a:endParaRPr sz="1100"/>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120650" lvl="0" marL="127000" marR="0" rtl="0" algn="l">
                <a:spcBef>
                  <a:spcPts val="0"/>
                </a:spcBef>
                <a:spcAft>
                  <a:spcPts val="0"/>
                </a:spcAft>
                <a:buClr>
                  <a:schemeClr val="dk1"/>
                </a:buClr>
                <a:buSzPts val="900"/>
                <a:buFont typeface="Arial"/>
                <a:buChar char="•"/>
              </a:pPr>
              <a:r>
                <a:rPr b="1" lang="zh-TW" sz="900">
                  <a:solidFill>
                    <a:schemeClr val="dk1"/>
                  </a:solidFill>
                  <a:latin typeface="Arial"/>
                  <a:ea typeface="Arial"/>
                  <a:cs typeface="Arial"/>
                  <a:sym typeface="Arial"/>
                </a:rPr>
                <a:t>Strong Distribution</a:t>
              </a:r>
              <a:r>
                <a:rPr lang="zh-TW" sz="900">
                  <a:solidFill>
                    <a:schemeClr val="dk1"/>
                  </a:solidFill>
                  <a:latin typeface="Arial"/>
                  <a:ea typeface="Arial"/>
                  <a:cs typeface="Arial"/>
                  <a:sym typeface="Arial"/>
                </a:rPr>
                <a:t>: Available in major retailers (Walmart, Target, Amazon).</a:t>
              </a:r>
              <a:endParaRPr sz="1100"/>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120650" lvl="0" marL="127000" marR="0" rtl="0" algn="l">
                <a:spcBef>
                  <a:spcPts val="0"/>
                </a:spcBef>
                <a:spcAft>
                  <a:spcPts val="0"/>
                </a:spcAft>
                <a:buClr>
                  <a:schemeClr val="dk1"/>
                </a:buClr>
                <a:buSzPts val="900"/>
                <a:buFont typeface="Arial"/>
                <a:buChar char="•"/>
              </a:pPr>
              <a:r>
                <a:rPr b="1" lang="zh-TW" sz="900">
                  <a:solidFill>
                    <a:schemeClr val="dk1"/>
                  </a:solidFill>
                  <a:latin typeface="Arial"/>
                  <a:ea typeface="Arial"/>
                  <a:cs typeface="Arial"/>
                  <a:sym typeface="Arial"/>
                </a:rPr>
                <a:t>Innovation Focus</a:t>
              </a:r>
              <a:r>
                <a:rPr lang="zh-TW" sz="900">
                  <a:solidFill>
                    <a:schemeClr val="dk1"/>
                  </a:solidFill>
                  <a:latin typeface="Arial"/>
                  <a:ea typeface="Arial"/>
                  <a:cs typeface="Arial"/>
                  <a:sym typeface="Arial"/>
                </a:rPr>
                <a:t>: R&amp;D in healthy, global-inspired flavors.</a:t>
              </a:r>
              <a:endParaRPr sz="1100"/>
            </a:p>
            <a:p>
              <a:pPr indent="0" lvl="0" marL="0" marR="0" rtl="0" algn="l">
                <a:spcBef>
                  <a:spcPts val="0"/>
                </a:spcBef>
                <a:spcAft>
                  <a:spcPts val="0"/>
                </a:spcAft>
                <a:buNone/>
              </a:pPr>
              <a:r>
                <a:t/>
              </a:r>
              <a:endParaRPr sz="900">
                <a:solidFill>
                  <a:schemeClr val="dk1"/>
                </a:solidFill>
                <a:latin typeface="Arial"/>
                <a:ea typeface="Arial"/>
                <a:cs typeface="Arial"/>
                <a:sym typeface="Arial"/>
              </a:endParaRPr>
            </a:p>
            <a:p>
              <a:pPr indent="-120650" lvl="0" marL="127000" marR="0" rtl="0" algn="l">
                <a:spcBef>
                  <a:spcPts val="0"/>
                </a:spcBef>
                <a:spcAft>
                  <a:spcPts val="0"/>
                </a:spcAft>
                <a:buClr>
                  <a:schemeClr val="dk1"/>
                </a:buClr>
                <a:buSzPts val="900"/>
                <a:buFont typeface="Arial"/>
                <a:buChar char="•"/>
              </a:pPr>
              <a:r>
                <a:rPr b="1" lang="zh-TW" sz="900">
                  <a:solidFill>
                    <a:schemeClr val="dk1"/>
                  </a:solidFill>
                  <a:latin typeface="Arial"/>
                  <a:ea typeface="Arial"/>
                  <a:cs typeface="Arial"/>
                  <a:sym typeface="Arial"/>
                </a:rPr>
                <a:t>Weakness</a:t>
              </a:r>
              <a:r>
                <a:rPr lang="zh-TW" sz="900">
                  <a:solidFill>
                    <a:schemeClr val="dk1"/>
                  </a:solidFill>
                  <a:latin typeface="Arial"/>
                  <a:ea typeface="Arial"/>
                  <a:cs typeface="Arial"/>
                  <a:sym typeface="Arial"/>
                </a:rPr>
                <a:t>: Struggling to attract younger consumers, perceived as outdated by some demographics.</a:t>
              </a:r>
              <a:endParaRPr sz="900">
                <a:solidFill>
                  <a:schemeClr val="dk2"/>
                </a:solidFill>
                <a:latin typeface="Arial"/>
                <a:ea typeface="Arial"/>
                <a:cs typeface="Arial"/>
                <a:sym typeface="Arial"/>
              </a:endParaRPr>
            </a:p>
          </p:txBody>
        </p:sp>
      </p:grpSp>
      <p:pic>
        <p:nvPicPr>
          <p:cNvPr descr="The Kraft Heinz Company" id="289" name="Google Shape;289;p37"/>
          <p:cNvPicPr preferRelativeResize="0"/>
          <p:nvPr/>
        </p:nvPicPr>
        <p:blipFill rotWithShape="1">
          <a:blip r:embed="rId3">
            <a:alphaModFix/>
          </a:blip>
          <a:srcRect b="36293" l="10633" r="10665" t="26906"/>
          <a:stretch/>
        </p:blipFill>
        <p:spPr>
          <a:xfrm>
            <a:off x="4782905" y="1361342"/>
            <a:ext cx="925726" cy="173143"/>
          </a:xfrm>
          <a:prstGeom prst="rect">
            <a:avLst/>
          </a:prstGeom>
          <a:noFill/>
          <a:ln>
            <a:noFill/>
          </a:ln>
        </p:spPr>
      </p:pic>
      <p:pic>
        <p:nvPicPr>
          <p:cNvPr descr="Progresso – Brands – Food we make - General Mills" id="290" name="Google Shape;290;p37"/>
          <p:cNvPicPr preferRelativeResize="0"/>
          <p:nvPr/>
        </p:nvPicPr>
        <p:blipFill rotWithShape="1">
          <a:blip r:embed="rId4">
            <a:alphaModFix/>
          </a:blip>
          <a:srcRect b="0" l="0" r="0" t="0"/>
          <a:stretch/>
        </p:blipFill>
        <p:spPr>
          <a:xfrm>
            <a:off x="6163172" y="1364006"/>
            <a:ext cx="558160" cy="192566"/>
          </a:xfrm>
          <a:prstGeom prst="rect">
            <a:avLst/>
          </a:prstGeom>
          <a:noFill/>
          <a:ln>
            <a:noFill/>
          </a:ln>
        </p:spPr>
      </p:pic>
      <p:pic>
        <p:nvPicPr>
          <p:cNvPr descr="Amy's Kitchen - Wikipedia" id="291" name="Google Shape;291;p37"/>
          <p:cNvPicPr preferRelativeResize="0"/>
          <p:nvPr/>
        </p:nvPicPr>
        <p:blipFill rotWithShape="1">
          <a:blip r:embed="rId5">
            <a:alphaModFix/>
          </a:blip>
          <a:srcRect b="0" l="0" r="0" t="0"/>
          <a:stretch/>
        </p:blipFill>
        <p:spPr>
          <a:xfrm>
            <a:off x="4794710" y="4794158"/>
            <a:ext cx="484749" cy="337706"/>
          </a:xfrm>
          <a:prstGeom prst="rect">
            <a:avLst/>
          </a:prstGeom>
          <a:noFill/>
          <a:ln>
            <a:noFill/>
          </a:ln>
        </p:spPr>
      </p:pic>
      <p:pic>
        <p:nvPicPr>
          <p:cNvPr descr="Download Beyond Meat Logo in SVG Vector or PNG File Format - Logo.wine" id="292" name="Google Shape;292;p37"/>
          <p:cNvPicPr preferRelativeResize="0"/>
          <p:nvPr/>
        </p:nvPicPr>
        <p:blipFill rotWithShape="1">
          <a:blip r:embed="rId6">
            <a:alphaModFix/>
          </a:blip>
          <a:srcRect b="0" l="0" r="0" t="0"/>
          <a:stretch/>
        </p:blipFill>
        <p:spPr>
          <a:xfrm>
            <a:off x="5865501" y="4600187"/>
            <a:ext cx="930819" cy="620545"/>
          </a:xfrm>
          <a:prstGeom prst="rect">
            <a:avLst/>
          </a:prstGeom>
          <a:noFill/>
          <a:ln>
            <a:noFill/>
          </a:ln>
        </p:spPr>
      </p:pic>
      <p:pic>
        <p:nvPicPr>
          <p:cNvPr id="293" name="Google Shape;293;p37"/>
          <p:cNvPicPr preferRelativeResize="0"/>
          <p:nvPr/>
        </p:nvPicPr>
        <p:blipFill>
          <a:blip r:embed="rId7">
            <a:alphaModFix/>
          </a:blip>
          <a:stretch>
            <a:fillRect/>
          </a:stretch>
        </p:blipFill>
        <p:spPr>
          <a:xfrm>
            <a:off x="7199200" y="-19050"/>
            <a:ext cx="897050" cy="673224"/>
          </a:xfrm>
          <a:prstGeom prst="rect">
            <a:avLst/>
          </a:prstGeom>
          <a:noFill/>
          <a:ln>
            <a:noFill/>
          </a:ln>
        </p:spPr>
      </p:pic>
      <p:pic>
        <p:nvPicPr>
          <p:cNvPr id="294" name="Google Shape;294;p37"/>
          <p:cNvPicPr preferRelativeResize="0"/>
          <p:nvPr/>
        </p:nvPicPr>
        <p:blipFill>
          <a:blip r:embed="rId8">
            <a:alphaModFix/>
          </a:blip>
          <a:stretch>
            <a:fillRect/>
          </a:stretch>
        </p:blipFill>
        <p:spPr>
          <a:xfrm>
            <a:off x="8096250" y="-19050"/>
            <a:ext cx="581976" cy="581976"/>
          </a:xfrm>
          <a:prstGeom prst="rect">
            <a:avLst/>
          </a:prstGeom>
          <a:noFill/>
          <a:ln>
            <a:noFill/>
          </a:ln>
        </p:spPr>
      </p:pic>
      <p:pic>
        <p:nvPicPr>
          <p:cNvPr id="295" name="Google Shape;295;p37"/>
          <p:cNvPicPr preferRelativeResize="0"/>
          <p:nvPr/>
        </p:nvPicPr>
        <p:blipFill rotWithShape="1">
          <a:blip r:embed="rId9">
            <a:alphaModFix/>
          </a:blip>
          <a:srcRect b="0" l="28210" r="26960" t="0"/>
          <a:stretch/>
        </p:blipFill>
        <p:spPr>
          <a:xfrm>
            <a:off x="8608775" y="50250"/>
            <a:ext cx="353377" cy="443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nvSpPr>
        <p:spPr>
          <a:xfrm>
            <a:off x="330025" y="238750"/>
            <a:ext cx="8185200" cy="631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zh-TW" sz="2400">
                <a:solidFill>
                  <a:srgbClr val="E84A27"/>
                </a:solidFill>
                <a:latin typeface="Georgia"/>
                <a:ea typeface="Georgia"/>
                <a:cs typeface="Georgia"/>
                <a:sym typeface="Georgia"/>
              </a:rPr>
              <a:t>PESTEL(E) Analysis</a:t>
            </a:r>
            <a:endParaRPr sz="1100"/>
          </a:p>
        </p:txBody>
      </p:sp>
      <p:sp>
        <p:nvSpPr>
          <p:cNvPr id="301" name="Google Shape;301;p38"/>
          <p:cNvSpPr/>
          <p:nvPr/>
        </p:nvSpPr>
        <p:spPr>
          <a:xfrm>
            <a:off x="2758968" y="2712945"/>
            <a:ext cx="1009717" cy="1008407"/>
          </a:xfrm>
          <a:custGeom>
            <a:rect b="b" l="l" r="r" t="t"/>
            <a:pathLst>
              <a:path extrusionOk="0" h="1344543" w="1346290">
                <a:moveTo>
                  <a:pt x="633312" y="1084"/>
                </a:moveTo>
                <a:cubicBezTo>
                  <a:pt x="797730" y="-8275"/>
                  <a:pt x="957172" y="43403"/>
                  <a:pt x="1083442" y="141096"/>
                </a:cubicBezTo>
                <a:cubicBezTo>
                  <a:pt x="1165359" y="177286"/>
                  <a:pt x="1117920" y="181373"/>
                  <a:pt x="1124815" y="218227"/>
                </a:cubicBezTo>
                <a:lnTo>
                  <a:pt x="1124815" y="362221"/>
                </a:lnTo>
                <a:lnTo>
                  <a:pt x="1098706" y="447359"/>
                </a:lnTo>
                <a:cubicBezTo>
                  <a:pt x="1075811" y="472825"/>
                  <a:pt x="1065635" y="508657"/>
                  <a:pt x="1075811" y="544264"/>
                </a:cubicBezTo>
                <a:cubicBezTo>
                  <a:pt x="1085986" y="574913"/>
                  <a:pt x="1108882" y="595420"/>
                  <a:pt x="1137096" y="605562"/>
                </a:cubicBezTo>
                <a:cubicBezTo>
                  <a:pt x="1157447" y="610745"/>
                  <a:pt x="1177798" y="613224"/>
                  <a:pt x="1198381" y="605562"/>
                </a:cubicBezTo>
                <a:cubicBezTo>
                  <a:pt x="1226364" y="597899"/>
                  <a:pt x="1246715" y="577617"/>
                  <a:pt x="1257122" y="554630"/>
                </a:cubicBezTo>
                <a:cubicBezTo>
                  <a:pt x="1267298" y="531644"/>
                  <a:pt x="1269842" y="508657"/>
                  <a:pt x="1262210" y="483192"/>
                </a:cubicBezTo>
                <a:cubicBezTo>
                  <a:pt x="1254347" y="465163"/>
                  <a:pt x="1244171" y="449838"/>
                  <a:pt x="1228908" y="437218"/>
                </a:cubicBezTo>
                <a:cubicBezTo>
                  <a:pt x="1218732" y="380878"/>
                  <a:pt x="1213644" y="324764"/>
                  <a:pt x="1211100" y="266170"/>
                </a:cubicBezTo>
                <a:cubicBezTo>
                  <a:pt x="1254347" y="324764"/>
                  <a:pt x="1290193" y="391245"/>
                  <a:pt x="1313088" y="465163"/>
                </a:cubicBezTo>
                <a:cubicBezTo>
                  <a:pt x="1346390" y="564772"/>
                  <a:pt x="1354022" y="669338"/>
                  <a:pt x="1338758" y="766468"/>
                </a:cubicBezTo>
                <a:cubicBezTo>
                  <a:pt x="1331127" y="825062"/>
                  <a:pt x="1313088" y="883880"/>
                  <a:pt x="1290193" y="937516"/>
                </a:cubicBezTo>
                <a:cubicBezTo>
                  <a:pt x="1213644" y="1108564"/>
                  <a:pt x="1068179" y="1248963"/>
                  <a:pt x="876692" y="1312739"/>
                </a:cubicBezTo>
                <a:cubicBezTo>
                  <a:pt x="521932" y="1424968"/>
                  <a:pt x="144046" y="1230934"/>
                  <a:pt x="31883" y="876218"/>
                </a:cubicBezTo>
                <a:cubicBezTo>
                  <a:pt x="-80512" y="521277"/>
                  <a:pt x="113519" y="143575"/>
                  <a:pt x="468279" y="31346"/>
                </a:cubicBezTo>
                <a:cubicBezTo>
                  <a:pt x="523147" y="14106"/>
                  <a:pt x="578506" y="4204"/>
                  <a:pt x="633312" y="1084"/>
                </a:cubicBezTo>
                <a:close/>
              </a:path>
            </a:pathLst>
          </a:custGeom>
          <a:solidFill>
            <a:schemeClr val="dk2"/>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2" name="Google Shape;302;p38"/>
          <p:cNvSpPr/>
          <p:nvPr/>
        </p:nvSpPr>
        <p:spPr>
          <a:xfrm>
            <a:off x="3483406" y="3592012"/>
            <a:ext cx="1007474" cy="1005139"/>
          </a:xfrm>
          <a:custGeom>
            <a:rect b="b" l="l" r="r" t="t"/>
            <a:pathLst>
              <a:path extrusionOk="0" h="1340186" w="1343299">
                <a:moveTo>
                  <a:pt x="698358" y="0"/>
                </a:moveTo>
                <a:cubicBezTo>
                  <a:pt x="785314" y="4958"/>
                  <a:pt x="874582" y="25466"/>
                  <a:pt x="958762" y="63777"/>
                </a:cubicBezTo>
                <a:cubicBezTo>
                  <a:pt x="1050805" y="107271"/>
                  <a:pt x="1127354" y="168344"/>
                  <a:pt x="1188639" y="239783"/>
                </a:cubicBezTo>
                <a:cubicBezTo>
                  <a:pt x="1226798" y="283277"/>
                  <a:pt x="1257556" y="334433"/>
                  <a:pt x="1277907" y="380181"/>
                </a:cubicBezTo>
                <a:cubicBezTo>
                  <a:pt x="1362087" y="553933"/>
                  <a:pt x="1367175" y="763067"/>
                  <a:pt x="1280451" y="952144"/>
                </a:cubicBezTo>
                <a:cubicBezTo>
                  <a:pt x="1122266" y="1289056"/>
                  <a:pt x="724029" y="1434412"/>
                  <a:pt x="387076" y="1276210"/>
                </a:cubicBezTo>
                <a:cubicBezTo>
                  <a:pt x="50124" y="1118008"/>
                  <a:pt x="-92798" y="719798"/>
                  <a:pt x="62843" y="382886"/>
                </a:cubicBezTo>
                <a:cubicBezTo>
                  <a:pt x="154887" y="188851"/>
                  <a:pt x="328335" y="56115"/>
                  <a:pt x="522366" y="12620"/>
                </a:cubicBezTo>
                <a:lnTo>
                  <a:pt x="725615" y="89779"/>
                </a:lnTo>
                <a:lnTo>
                  <a:pt x="798033" y="219500"/>
                </a:lnTo>
                <a:cubicBezTo>
                  <a:pt x="805665" y="247445"/>
                  <a:pt x="823472" y="273136"/>
                  <a:pt x="851687" y="285756"/>
                </a:cubicBezTo>
                <a:cubicBezTo>
                  <a:pt x="877126" y="298601"/>
                  <a:pt x="905109" y="296122"/>
                  <a:pt x="930779" y="285756"/>
                </a:cubicBezTo>
                <a:cubicBezTo>
                  <a:pt x="951130" y="278094"/>
                  <a:pt x="968938" y="262769"/>
                  <a:pt x="979345" y="239783"/>
                </a:cubicBezTo>
                <a:cubicBezTo>
                  <a:pt x="989520" y="217021"/>
                  <a:pt x="992064" y="194035"/>
                  <a:pt x="984432" y="171048"/>
                </a:cubicBezTo>
                <a:cubicBezTo>
                  <a:pt x="976801" y="145357"/>
                  <a:pt x="958762" y="125075"/>
                  <a:pt x="933323" y="112229"/>
                </a:cubicBezTo>
                <a:cubicBezTo>
                  <a:pt x="910428" y="102088"/>
                  <a:pt x="882213" y="102088"/>
                  <a:pt x="859318" y="109750"/>
                </a:cubicBezTo>
                <a:cubicBezTo>
                  <a:pt x="803121" y="79101"/>
                  <a:pt x="749468" y="40790"/>
                  <a:pt x="698358" y="0"/>
                </a:cubicBezTo>
                <a:close/>
              </a:path>
            </a:pathLst>
          </a:custGeom>
          <a:solidFill>
            <a:schemeClr val="dk2"/>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3" name="Google Shape;303;p38"/>
          <p:cNvSpPr/>
          <p:nvPr/>
        </p:nvSpPr>
        <p:spPr>
          <a:xfrm>
            <a:off x="5369544" y="2715069"/>
            <a:ext cx="1010627" cy="1007698"/>
          </a:xfrm>
          <a:custGeom>
            <a:rect b="b" l="l" r="r" t="t"/>
            <a:pathLst>
              <a:path extrusionOk="0" h="1343597" w="1347502">
                <a:moveTo>
                  <a:pt x="707769" y="948"/>
                </a:moveTo>
                <a:cubicBezTo>
                  <a:pt x="761105" y="3811"/>
                  <a:pt x="815033" y="13206"/>
                  <a:pt x="868628" y="29770"/>
                </a:cubicBezTo>
                <a:cubicBezTo>
                  <a:pt x="1223388" y="139520"/>
                  <a:pt x="1427595" y="512264"/>
                  <a:pt x="1317744" y="866980"/>
                </a:cubicBezTo>
                <a:cubicBezTo>
                  <a:pt x="1208125" y="1221921"/>
                  <a:pt x="832782" y="1423392"/>
                  <a:pt x="478023" y="1313642"/>
                </a:cubicBezTo>
                <a:cubicBezTo>
                  <a:pt x="283992" y="1255049"/>
                  <a:pt x="138526" y="1117129"/>
                  <a:pt x="61978" y="948785"/>
                </a:cubicBezTo>
                <a:lnTo>
                  <a:pt x="126095" y="698425"/>
                </a:lnTo>
                <a:lnTo>
                  <a:pt x="217619" y="606690"/>
                </a:lnTo>
                <a:cubicBezTo>
                  <a:pt x="240745" y="596549"/>
                  <a:pt x="261096" y="576041"/>
                  <a:pt x="268728" y="547871"/>
                </a:cubicBezTo>
                <a:cubicBezTo>
                  <a:pt x="276360" y="514743"/>
                  <a:pt x="271272" y="481615"/>
                  <a:pt x="250921" y="458629"/>
                </a:cubicBezTo>
                <a:cubicBezTo>
                  <a:pt x="240745" y="443304"/>
                  <a:pt x="225250" y="430459"/>
                  <a:pt x="204899" y="425501"/>
                </a:cubicBezTo>
                <a:cubicBezTo>
                  <a:pt x="176916" y="417839"/>
                  <a:pt x="148702" y="422796"/>
                  <a:pt x="125807" y="435642"/>
                </a:cubicBezTo>
                <a:cubicBezTo>
                  <a:pt x="105455" y="448487"/>
                  <a:pt x="89961" y="466291"/>
                  <a:pt x="82329" y="489277"/>
                </a:cubicBezTo>
                <a:cubicBezTo>
                  <a:pt x="72153" y="517222"/>
                  <a:pt x="77241" y="545392"/>
                  <a:pt x="92736" y="568379"/>
                </a:cubicBezTo>
                <a:lnTo>
                  <a:pt x="103421" y="626576"/>
                </a:lnTo>
                <a:lnTo>
                  <a:pt x="103421" y="712301"/>
                </a:lnTo>
                <a:lnTo>
                  <a:pt x="8324" y="780216"/>
                </a:lnTo>
                <a:cubicBezTo>
                  <a:pt x="-6939" y="680608"/>
                  <a:pt x="-1851" y="576041"/>
                  <a:pt x="28907" y="473953"/>
                </a:cubicBezTo>
                <a:cubicBezTo>
                  <a:pt x="54346" y="392148"/>
                  <a:pt x="95280" y="320709"/>
                  <a:pt x="143614" y="256932"/>
                </a:cubicBezTo>
                <a:cubicBezTo>
                  <a:pt x="179460" y="210959"/>
                  <a:pt x="222707" y="170169"/>
                  <a:pt x="268728" y="134337"/>
                </a:cubicBezTo>
                <a:cubicBezTo>
                  <a:pt x="393091" y="42559"/>
                  <a:pt x="547763" y="-7640"/>
                  <a:pt x="707769" y="948"/>
                </a:cubicBezTo>
                <a:close/>
              </a:path>
            </a:pathLst>
          </a:custGeom>
          <a:solidFill>
            <a:schemeClr val="dk2"/>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4" name="Google Shape;304;p38"/>
          <p:cNvSpPr/>
          <p:nvPr/>
        </p:nvSpPr>
        <p:spPr>
          <a:xfrm>
            <a:off x="4071078" y="1036152"/>
            <a:ext cx="1007311" cy="1009318"/>
          </a:xfrm>
          <a:custGeom>
            <a:rect b="b" l="l" r="r" t="t"/>
            <a:pathLst>
              <a:path extrusionOk="0" h="1345757" w="1343081">
                <a:moveTo>
                  <a:pt x="651178" y="406"/>
                </a:moveTo>
                <a:cubicBezTo>
                  <a:pt x="1023976" y="-12440"/>
                  <a:pt x="1332714" y="281204"/>
                  <a:pt x="1342890" y="651244"/>
                </a:cubicBezTo>
                <a:cubicBezTo>
                  <a:pt x="1347978" y="865560"/>
                  <a:pt x="1251078" y="1062299"/>
                  <a:pt x="1095437" y="1189852"/>
                </a:cubicBezTo>
                <a:lnTo>
                  <a:pt x="919470" y="1191242"/>
                </a:lnTo>
                <a:lnTo>
                  <a:pt x="755941" y="1123371"/>
                </a:lnTo>
                <a:cubicBezTo>
                  <a:pt x="738133" y="1103089"/>
                  <a:pt x="709919" y="1092723"/>
                  <a:pt x="681936" y="1092723"/>
                </a:cubicBezTo>
                <a:cubicBezTo>
                  <a:pt x="656266" y="1095427"/>
                  <a:pt x="633370" y="1105568"/>
                  <a:pt x="615563" y="1123371"/>
                </a:cubicBezTo>
                <a:cubicBezTo>
                  <a:pt x="597756" y="1141400"/>
                  <a:pt x="587349" y="1164387"/>
                  <a:pt x="587349" y="1192331"/>
                </a:cubicBezTo>
                <a:cubicBezTo>
                  <a:pt x="587349" y="1215318"/>
                  <a:pt x="594980" y="1235826"/>
                  <a:pt x="607931" y="1251150"/>
                </a:cubicBezTo>
                <a:cubicBezTo>
                  <a:pt x="625739" y="1274137"/>
                  <a:pt x="653722" y="1286757"/>
                  <a:pt x="684480" y="1286757"/>
                </a:cubicBezTo>
                <a:cubicBezTo>
                  <a:pt x="715007" y="1286757"/>
                  <a:pt x="738133" y="1274137"/>
                  <a:pt x="755941" y="1253629"/>
                </a:cubicBezTo>
                <a:cubicBezTo>
                  <a:pt x="822313" y="1258812"/>
                  <a:pt x="886142" y="1268954"/>
                  <a:pt x="952515" y="1284278"/>
                </a:cubicBezTo>
                <a:cubicBezTo>
                  <a:pt x="873423" y="1322589"/>
                  <a:pt x="783924" y="1342871"/>
                  <a:pt x="692112" y="1345576"/>
                </a:cubicBezTo>
                <a:cubicBezTo>
                  <a:pt x="584805" y="1348055"/>
                  <a:pt x="485361" y="1325068"/>
                  <a:pt x="393549" y="1284278"/>
                </a:cubicBezTo>
                <a:cubicBezTo>
                  <a:pt x="339896" y="1258812"/>
                  <a:pt x="291330" y="1228164"/>
                  <a:pt x="247852" y="1192331"/>
                </a:cubicBezTo>
                <a:cubicBezTo>
                  <a:pt x="102387" y="1072440"/>
                  <a:pt x="5487" y="893730"/>
                  <a:pt x="399" y="692034"/>
                </a:cubicBezTo>
                <a:cubicBezTo>
                  <a:pt x="-12320" y="319289"/>
                  <a:pt x="281155" y="10547"/>
                  <a:pt x="651178" y="406"/>
                </a:cubicBezTo>
                <a:close/>
              </a:path>
            </a:pathLst>
          </a:custGeom>
          <a:solidFill>
            <a:schemeClr val="dk2"/>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5" name="Google Shape;305;p38"/>
          <p:cNvSpPr/>
          <p:nvPr/>
        </p:nvSpPr>
        <p:spPr>
          <a:xfrm>
            <a:off x="3569811" y="1878454"/>
            <a:ext cx="2004378" cy="2008210"/>
          </a:xfrm>
          <a:custGeom>
            <a:rect b="b" l="l" r="r" t="t"/>
            <a:pathLst>
              <a:path extrusionOk="0" h="21600" w="21600">
                <a:moveTo>
                  <a:pt x="10315" y="1050"/>
                </a:moveTo>
                <a:cubicBezTo>
                  <a:pt x="10212" y="927"/>
                  <a:pt x="10150" y="762"/>
                  <a:pt x="10150" y="577"/>
                </a:cubicBezTo>
                <a:cubicBezTo>
                  <a:pt x="10150" y="350"/>
                  <a:pt x="10233" y="165"/>
                  <a:pt x="10377" y="21"/>
                </a:cubicBezTo>
                <a:cubicBezTo>
                  <a:pt x="10522" y="21"/>
                  <a:pt x="10666" y="0"/>
                  <a:pt x="10810" y="0"/>
                </a:cubicBezTo>
                <a:cubicBezTo>
                  <a:pt x="11037" y="0"/>
                  <a:pt x="11264" y="0"/>
                  <a:pt x="11512" y="21"/>
                </a:cubicBezTo>
                <a:cubicBezTo>
                  <a:pt x="12461" y="82"/>
                  <a:pt x="13389" y="268"/>
                  <a:pt x="14256" y="556"/>
                </a:cubicBezTo>
                <a:cubicBezTo>
                  <a:pt x="15163" y="865"/>
                  <a:pt x="16030" y="1277"/>
                  <a:pt x="16814" y="1812"/>
                </a:cubicBezTo>
                <a:cubicBezTo>
                  <a:pt x="16814" y="2286"/>
                  <a:pt x="16876" y="2759"/>
                  <a:pt x="16999" y="3233"/>
                </a:cubicBezTo>
                <a:cubicBezTo>
                  <a:pt x="15865" y="2306"/>
                  <a:pt x="14544" y="1647"/>
                  <a:pt x="13080" y="1297"/>
                </a:cubicBezTo>
                <a:cubicBezTo>
                  <a:pt x="12585" y="1174"/>
                  <a:pt x="12069" y="1091"/>
                  <a:pt x="11532" y="1050"/>
                </a:cubicBezTo>
                <a:cubicBezTo>
                  <a:pt x="11305" y="1030"/>
                  <a:pt x="11058" y="1030"/>
                  <a:pt x="10810" y="1030"/>
                </a:cubicBezTo>
                <a:cubicBezTo>
                  <a:pt x="10645" y="1050"/>
                  <a:pt x="10480" y="1050"/>
                  <a:pt x="10315" y="1050"/>
                </a:cubicBezTo>
                <a:close/>
                <a:moveTo>
                  <a:pt x="15493" y="19356"/>
                </a:moveTo>
                <a:cubicBezTo>
                  <a:pt x="15184" y="19520"/>
                  <a:pt x="14875" y="19664"/>
                  <a:pt x="14565" y="19809"/>
                </a:cubicBezTo>
                <a:cubicBezTo>
                  <a:pt x="14008" y="20035"/>
                  <a:pt x="13430" y="20220"/>
                  <a:pt x="12853" y="20344"/>
                </a:cubicBezTo>
                <a:cubicBezTo>
                  <a:pt x="12193" y="20488"/>
                  <a:pt x="11512" y="20570"/>
                  <a:pt x="10810" y="20570"/>
                </a:cubicBezTo>
                <a:cubicBezTo>
                  <a:pt x="10068" y="20570"/>
                  <a:pt x="9325" y="20488"/>
                  <a:pt x="8623" y="20323"/>
                </a:cubicBezTo>
                <a:cubicBezTo>
                  <a:pt x="8933" y="20694"/>
                  <a:pt x="9180" y="21085"/>
                  <a:pt x="9387" y="21497"/>
                </a:cubicBezTo>
                <a:cubicBezTo>
                  <a:pt x="9861" y="21559"/>
                  <a:pt x="10336" y="21600"/>
                  <a:pt x="10810" y="21600"/>
                </a:cubicBezTo>
                <a:cubicBezTo>
                  <a:pt x="11223" y="21600"/>
                  <a:pt x="11635" y="21579"/>
                  <a:pt x="12048" y="21518"/>
                </a:cubicBezTo>
                <a:cubicBezTo>
                  <a:pt x="13059" y="21394"/>
                  <a:pt x="14008" y="21147"/>
                  <a:pt x="14916" y="20776"/>
                </a:cubicBezTo>
                <a:cubicBezTo>
                  <a:pt x="15308" y="20612"/>
                  <a:pt x="15700" y="20426"/>
                  <a:pt x="16071" y="20220"/>
                </a:cubicBezTo>
                <a:cubicBezTo>
                  <a:pt x="16092" y="20076"/>
                  <a:pt x="16071" y="19953"/>
                  <a:pt x="16030" y="19809"/>
                </a:cubicBezTo>
                <a:cubicBezTo>
                  <a:pt x="15927" y="19582"/>
                  <a:pt x="15720" y="19438"/>
                  <a:pt x="15493" y="19356"/>
                </a:cubicBezTo>
                <a:close/>
                <a:moveTo>
                  <a:pt x="5983" y="19294"/>
                </a:moveTo>
                <a:cubicBezTo>
                  <a:pt x="5529" y="19026"/>
                  <a:pt x="5075" y="18738"/>
                  <a:pt x="4683" y="18408"/>
                </a:cubicBezTo>
                <a:cubicBezTo>
                  <a:pt x="3610" y="17544"/>
                  <a:pt x="2703" y="16432"/>
                  <a:pt x="2084" y="15176"/>
                </a:cubicBezTo>
                <a:cubicBezTo>
                  <a:pt x="2022" y="15649"/>
                  <a:pt x="1877" y="16123"/>
                  <a:pt x="1692" y="16555"/>
                </a:cubicBezTo>
                <a:cubicBezTo>
                  <a:pt x="2146" y="17276"/>
                  <a:pt x="2682" y="17935"/>
                  <a:pt x="3301" y="18532"/>
                </a:cubicBezTo>
                <a:cubicBezTo>
                  <a:pt x="3961" y="19170"/>
                  <a:pt x="4704" y="19726"/>
                  <a:pt x="5529" y="20200"/>
                </a:cubicBezTo>
                <a:cubicBezTo>
                  <a:pt x="5880" y="20406"/>
                  <a:pt x="6230" y="20570"/>
                  <a:pt x="6602" y="20735"/>
                </a:cubicBezTo>
                <a:cubicBezTo>
                  <a:pt x="6767" y="20653"/>
                  <a:pt x="6911" y="20529"/>
                  <a:pt x="6994" y="20365"/>
                </a:cubicBezTo>
                <a:cubicBezTo>
                  <a:pt x="7076" y="20179"/>
                  <a:pt x="7076" y="19994"/>
                  <a:pt x="7035" y="19809"/>
                </a:cubicBezTo>
                <a:cubicBezTo>
                  <a:pt x="6643" y="19644"/>
                  <a:pt x="6313" y="19479"/>
                  <a:pt x="5983" y="19294"/>
                </a:cubicBezTo>
                <a:close/>
                <a:moveTo>
                  <a:pt x="5137" y="1606"/>
                </a:moveTo>
                <a:cubicBezTo>
                  <a:pt x="4291" y="2121"/>
                  <a:pt x="3528" y="2759"/>
                  <a:pt x="2847" y="3500"/>
                </a:cubicBezTo>
                <a:cubicBezTo>
                  <a:pt x="2620" y="3748"/>
                  <a:pt x="2393" y="4015"/>
                  <a:pt x="2187" y="4304"/>
                </a:cubicBezTo>
                <a:cubicBezTo>
                  <a:pt x="2187" y="4530"/>
                  <a:pt x="2290" y="4736"/>
                  <a:pt x="2476" y="4880"/>
                </a:cubicBezTo>
                <a:cubicBezTo>
                  <a:pt x="2599" y="4983"/>
                  <a:pt x="2764" y="5045"/>
                  <a:pt x="2929" y="5045"/>
                </a:cubicBezTo>
                <a:cubicBezTo>
                  <a:pt x="3177" y="4715"/>
                  <a:pt x="3445" y="4386"/>
                  <a:pt x="3734" y="4077"/>
                </a:cubicBezTo>
                <a:cubicBezTo>
                  <a:pt x="4126" y="3665"/>
                  <a:pt x="4539" y="3295"/>
                  <a:pt x="4993" y="2965"/>
                </a:cubicBezTo>
                <a:cubicBezTo>
                  <a:pt x="6045" y="2183"/>
                  <a:pt x="7241" y="1606"/>
                  <a:pt x="8562" y="1297"/>
                </a:cubicBezTo>
                <a:cubicBezTo>
                  <a:pt x="8128" y="1112"/>
                  <a:pt x="7736" y="865"/>
                  <a:pt x="7386" y="556"/>
                </a:cubicBezTo>
                <a:cubicBezTo>
                  <a:pt x="6581" y="844"/>
                  <a:pt x="5838" y="1194"/>
                  <a:pt x="5137" y="1606"/>
                </a:cubicBezTo>
                <a:close/>
                <a:moveTo>
                  <a:pt x="21064" y="12416"/>
                </a:moveTo>
                <a:cubicBezTo>
                  <a:pt x="20837" y="12355"/>
                  <a:pt x="20610" y="12396"/>
                  <a:pt x="20424" y="12499"/>
                </a:cubicBezTo>
                <a:cubicBezTo>
                  <a:pt x="20362" y="12869"/>
                  <a:pt x="20280" y="13219"/>
                  <a:pt x="20177" y="13569"/>
                </a:cubicBezTo>
                <a:cubicBezTo>
                  <a:pt x="19991" y="14167"/>
                  <a:pt x="19764" y="14723"/>
                  <a:pt x="19496" y="15279"/>
                </a:cubicBezTo>
                <a:cubicBezTo>
                  <a:pt x="18815" y="16576"/>
                  <a:pt x="17866" y="17708"/>
                  <a:pt x="16711" y="18573"/>
                </a:cubicBezTo>
                <a:cubicBezTo>
                  <a:pt x="17185" y="18553"/>
                  <a:pt x="17680" y="18614"/>
                  <a:pt x="18134" y="18717"/>
                </a:cubicBezTo>
                <a:cubicBezTo>
                  <a:pt x="18815" y="18100"/>
                  <a:pt x="19393" y="17379"/>
                  <a:pt x="19908" y="16617"/>
                </a:cubicBezTo>
                <a:cubicBezTo>
                  <a:pt x="20445" y="15773"/>
                  <a:pt x="20878" y="14846"/>
                  <a:pt x="21167" y="13858"/>
                </a:cubicBezTo>
                <a:cubicBezTo>
                  <a:pt x="21291" y="13467"/>
                  <a:pt x="21373" y="13075"/>
                  <a:pt x="21456" y="12663"/>
                </a:cubicBezTo>
                <a:cubicBezTo>
                  <a:pt x="21352" y="12561"/>
                  <a:pt x="21229" y="12458"/>
                  <a:pt x="21064" y="12416"/>
                </a:cubicBezTo>
                <a:close/>
                <a:moveTo>
                  <a:pt x="19620" y="6569"/>
                </a:moveTo>
                <a:cubicBezTo>
                  <a:pt x="20238" y="7845"/>
                  <a:pt x="20589" y="9287"/>
                  <a:pt x="20589" y="10790"/>
                </a:cubicBezTo>
                <a:cubicBezTo>
                  <a:pt x="20589" y="10872"/>
                  <a:pt x="20589" y="10954"/>
                  <a:pt x="20589" y="11037"/>
                </a:cubicBezTo>
                <a:cubicBezTo>
                  <a:pt x="20878" y="10666"/>
                  <a:pt x="21229" y="10337"/>
                  <a:pt x="21600" y="10048"/>
                </a:cubicBezTo>
                <a:cubicBezTo>
                  <a:pt x="21538" y="9019"/>
                  <a:pt x="21311" y="8010"/>
                  <a:pt x="20960" y="7083"/>
                </a:cubicBezTo>
                <a:cubicBezTo>
                  <a:pt x="20630" y="6177"/>
                  <a:pt x="20176" y="5333"/>
                  <a:pt x="19619" y="4551"/>
                </a:cubicBezTo>
                <a:cubicBezTo>
                  <a:pt x="19372" y="4201"/>
                  <a:pt x="19104" y="3871"/>
                  <a:pt x="18815" y="3542"/>
                </a:cubicBezTo>
                <a:cubicBezTo>
                  <a:pt x="18670" y="3562"/>
                  <a:pt x="18526" y="3603"/>
                  <a:pt x="18402" y="3686"/>
                </a:cubicBezTo>
                <a:cubicBezTo>
                  <a:pt x="18217" y="3830"/>
                  <a:pt x="18113" y="4056"/>
                  <a:pt x="18093" y="4283"/>
                </a:cubicBezTo>
                <a:cubicBezTo>
                  <a:pt x="18320" y="4530"/>
                  <a:pt x="18526" y="4798"/>
                  <a:pt x="18732" y="5086"/>
                </a:cubicBezTo>
                <a:cubicBezTo>
                  <a:pt x="19062" y="5560"/>
                  <a:pt x="19372" y="6054"/>
                  <a:pt x="19620" y="6569"/>
                </a:cubicBezTo>
                <a:close/>
                <a:moveTo>
                  <a:pt x="1032" y="11140"/>
                </a:moveTo>
                <a:cubicBezTo>
                  <a:pt x="1032" y="11037"/>
                  <a:pt x="1032" y="10913"/>
                  <a:pt x="1032" y="10810"/>
                </a:cubicBezTo>
                <a:cubicBezTo>
                  <a:pt x="1032" y="9287"/>
                  <a:pt x="1382" y="7825"/>
                  <a:pt x="2022" y="6527"/>
                </a:cubicBezTo>
                <a:cubicBezTo>
                  <a:pt x="1609" y="6713"/>
                  <a:pt x="1176" y="6857"/>
                  <a:pt x="722" y="6939"/>
                </a:cubicBezTo>
                <a:cubicBezTo>
                  <a:pt x="330" y="7928"/>
                  <a:pt x="103" y="8998"/>
                  <a:pt x="21" y="10110"/>
                </a:cubicBezTo>
                <a:cubicBezTo>
                  <a:pt x="0" y="10337"/>
                  <a:pt x="0" y="10584"/>
                  <a:pt x="0" y="10810"/>
                </a:cubicBezTo>
                <a:cubicBezTo>
                  <a:pt x="0" y="11407"/>
                  <a:pt x="62" y="12005"/>
                  <a:pt x="144" y="12581"/>
                </a:cubicBezTo>
                <a:cubicBezTo>
                  <a:pt x="227" y="13014"/>
                  <a:pt x="309" y="13446"/>
                  <a:pt x="433" y="13858"/>
                </a:cubicBezTo>
                <a:cubicBezTo>
                  <a:pt x="578" y="13920"/>
                  <a:pt x="763" y="13920"/>
                  <a:pt x="928" y="13858"/>
                </a:cubicBezTo>
                <a:cubicBezTo>
                  <a:pt x="1135" y="13796"/>
                  <a:pt x="1300" y="13631"/>
                  <a:pt x="1403" y="13446"/>
                </a:cubicBezTo>
                <a:cubicBezTo>
                  <a:pt x="1320" y="13137"/>
                  <a:pt x="1238" y="12828"/>
                  <a:pt x="1176" y="12499"/>
                </a:cubicBezTo>
                <a:cubicBezTo>
                  <a:pt x="1093" y="12066"/>
                  <a:pt x="1052" y="11593"/>
                  <a:pt x="1032" y="11140"/>
                </a:cubicBezTo>
                <a:close/>
              </a:path>
            </a:pathLst>
          </a:custGeom>
          <a:solidFill>
            <a:srgbClr val="AEAEAE"/>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6" name="Google Shape;306;p38"/>
          <p:cNvSpPr/>
          <p:nvPr/>
        </p:nvSpPr>
        <p:spPr>
          <a:xfrm>
            <a:off x="3040388" y="1523924"/>
            <a:ext cx="1005889" cy="1006853"/>
          </a:xfrm>
          <a:custGeom>
            <a:rect b="b" l="l" r="r" t="t"/>
            <a:pathLst>
              <a:path extrusionOk="0" h="1342470" w="1341186">
                <a:moveTo>
                  <a:pt x="729951" y="2757"/>
                </a:moveTo>
                <a:cubicBezTo>
                  <a:pt x="858635" y="14440"/>
                  <a:pt x="985501" y="63361"/>
                  <a:pt x="1093733" y="151420"/>
                </a:cubicBezTo>
                <a:cubicBezTo>
                  <a:pt x="1257006" y="284156"/>
                  <a:pt x="1341186" y="478191"/>
                  <a:pt x="1341186" y="672225"/>
                </a:cubicBezTo>
                <a:cubicBezTo>
                  <a:pt x="1236655" y="738481"/>
                  <a:pt x="1142068" y="817582"/>
                  <a:pt x="1057887" y="907050"/>
                </a:cubicBezTo>
                <a:cubicBezTo>
                  <a:pt x="1034992" y="909529"/>
                  <a:pt x="1012097" y="919895"/>
                  <a:pt x="996602" y="940177"/>
                </a:cubicBezTo>
                <a:cubicBezTo>
                  <a:pt x="981339" y="957981"/>
                  <a:pt x="976251" y="980967"/>
                  <a:pt x="976251" y="1003954"/>
                </a:cubicBezTo>
                <a:cubicBezTo>
                  <a:pt x="978795" y="1032124"/>
                  <a:pt x="988971" y="1057590"/>
                  <a:pt x="1011866" y="1075393"/>
                </a:cubicBezTo>
                <a:cubicBezTo>
                  <a:pt x="1029904" y="1088238"/>
                  <a:pt x="1047712" y="1095901"/>
                  <a:pt x="1068063" y="1095901"/>
                </a:cubicBezTo>
                <a:cubicBezTo>
                  <a:pt x="1098821" y="1095901"/>
                  <a:pt x="1129348" y="1085760"/>
                  <a:pt x="1149699" y="1060294"/>
                </a:cubicBezTo>
                <a:cubicBezTo>
                  <a:pt x="1167738" y="1034603"/>
                  <a:pt x="1175370" y="1003954"/>
                  <a:pt x="1167738" y="976010"/>
                </a:cubicBezTo>
                <a:cubicBezTo>
                  <a:pt x="1216072" y="924853"/>
                  <a:pt x="1267182" y="878880"/>
                  <a:pt x="1323379" y="838090"/>
                </a:cubicBezTo>
                <a:cubicBezTo>
                  <a:pt x="1300484" y="930036"/>
                  <a:pt x="1257006" y="1016800"/>
                  <a:pt x="1193177" y="1095901"/>
                </a:cubicBezTo>
                <a:cubicBezTo>
                  <a:pt x="1129348" y="1177706"/>
                  <a:pt x="1047712" y="1238779"/>
                  <a:pt x="958444" y="1279794"/>
                </a:cubicBezTo>
                <a:cubicBezTo>
                  <a:pt x="907334" y="1302781"/>
                  <a:pt x="853681" y="1320584"/>
                  <a:pt x="797484" y="1330725"/>
                </a:cubicBezTo>
                <a:cubicBezTo>
                  <a:pt x="608772" y="1366557"/>
                  <a:pt x="407109" y="1320584"/>
                  <a:pt x="248693" y="1190326"/>
                </a:cubicBezTo>
                <a:cubicBezTo>
                  <a:pt x="-39694" y="955502"/>
                  <a:pt x="-83172" y="531826"/>
                  <a:pt x="149249" y="245845"/>
                </a:cubicBezTo>
                <a:cubicBezTo>
                  <a:pt x="295958" y="67248"/>
                  <a:pt x="515478" y="-16716"/>
                  <a:pt x="729951" y="2757"/>
                </a:cubicBezTo>
                <a:close/>
              </a:path>
            </a:pathLst>
          </a:custGeom>
          <a:solidFill>
            <a:schemeClr val="dk2"/>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7" name="Google Shape;307;p38"/>
          <p:cNvSpPr/>
          <p:nvPr/>
        </p:nvSpPr>
        <p:spPr>
          <a:xfrm>
            <a:off x="5126890" y="1542353"/>
            <a:ext cx="1008350" cy="1007411"/>
          </a:xfrm>
          <a:custGeom>
            <a:rect b="b" l="l" r="r" t="t"/>
            <a:pathLst>
              <a:path extrusionOk="0" h="1343215" w="1344467">
                <a:moveTo>
                  <a:pt x="637049" y="881"/>
                </a:moveTo>
                <a:cubicBezTo>
                  <a:pt x="852492" y="-10121"/>
                  <a:pt x="1069627" y="82171"/>
                  <a:pt x="1209976" y="267247"/>
                </a:cubicBezTo>
                <a:cubicBezTo>
                  <a:pt x="1431990" y="563370"/>
                  <a:pt x="1373249" y="984566"/>
                  <a:pt x="1077230" y="1209250"/>
                </a:cubicBezTo>
                <a:cubicBezTo>
                  <a:pt x="911413" y="1334324"/>
                  <a:pt x="704663" y="1369931"/>
                  <a:pt x="515720" y="1323958"/>
                </a:cubicBezTo>
                <a:cubicBezTo>
                  <a:pt x="474786" y="1211729"/>
                  <a:pt x="418820" y="1107162"/>
                  <a:pt x="349903" y="1010032"/>
                </a:cubicBezTo>
                <a:cubicBezTo>
                  <a:pt x="357535" y="982087"/>
                  <a:pt x="354991" y="948734"/>
                  <a:pt x="334408" y="923269"/>
                </a:cubicBezTo>
                <a:cubicBezTo>
                  <a:pt x="314057" y="895324"/>
                  <a:pt x="280986" y="882479"/>
                  <a:pt x="250228" y="884958"/>
                </a:cubicBezTo>
                <a:cubicBezTo>
                  <a:pt x="232421" y="887662"/>
                  <a:pt x="214613" y="892620"/>
                  <a:pt x="199118" y="902986"/>
                </a:cubicBezTo>
                <a:cubicBezTo>
                  <a:pt x="176223" y="920790"/>
                  <a:pt x="163504" y="948734"/>
                  <a:pt x="160960" y="976904"/>
                </a:cubicBezTo>
                <a:cubicBezTo>
                  <a:pt x="160960" y="997412"/>
                  <a:pt x="166048" y="1020398"/>
                  <a:pt x="178767" y="1038202"/>
                </a:cubicBezTo>
                <a:cubicBezTo>
                  <a:pt x="194031" y="1058484"/>
                  <a:pt x="217157" y="1071330"/>
                  <a:pt x="240052" y="1073809"/>
                </a:cubicBezTo>
                <a:cubicBezTo>
                  <a:pt x="280986" y="1130148"/>
                  <a:pt x="319145" y="1191221"/>
                  <a:pt x="349903" y="1255223"/>
                </a:cubicBezTo>
                <a:cubicBezTo>
                  <a:pt x="268035" y="1211729"/>
                  <a:pt x="194031" y="1147952"/>
                  <a:pt x="135289" y="1068851"/>
                </a:cubicBezTo>
                <a:cubicBezTo>
                  <a:pt x="79323" y="1005074"/>
                  <a:pt x="43477" y="928452"/>
                  <a:pt x="23126" y="849351"/>
                </a:cubicBezTo>
                <a:cubicBezTo>
                  <a:pt x="7863" y="790532"/>
                  <a:pt x="0" y="731939"/>
                  <a:pt x="0" y="673120"/>
                </a:cubicBezTo>
                <a:cubicBezTo>
                  <a:pt x="0" y="468944"/>
                  <a:pt x="92043" y="267247"/>
                  <a:pt x="268035" y="134511"/>
                </a:cubicBezTo>
                <a:cubicBezTo>
                  <a:pt x="379129" y="51269"/>
                  <a:pt x="507784" y="7482"/>
                  <a:pt x="637049" y="881"/>
                </a:cubicBezTo>
                <a:close/>
              </a:path>
            </a:pathLst>
          </a:custGeom>
          <a:solidFill>
            <a:schemeClr val="dk2"/>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8" name="Google Shape;308;p38"/>
          <p:cNvSpPr/>
          <p:nvPr/>
        </p:nvSpPr>
        <p:spPr>
          <a:xfrm>
            <a:off x="4629453" y="3605770"/>
            <a:ext cx="1008066" cy="1007589"/>
          </a:xfrm>
          <a:custGeom>
            <a:rect b="b" l="l" r="r" t="t"/>
            <a:pathLst>
              <a:path extrusionOk="0" h="1343452" w="1344088">
                <a:moveTo>
                  <a:pt x="656967" y="542"/>
                </a:moveTo>
                <a:cubicBezTo>
                  <a:pt x="715708" y="-2162"/>
                  <a:pt x="776993" y="5500"/>
                  <a:pt x="833191" y="18345"/>
                </a:cubicBezTo>
                <a:cubicBezTo>
                  <a:pt x="1037397" y="69502"/>
                  <a:pt x="1213390" y="209901"/>
                  <a:pt x="1295257" y="419034"/>
                </a:cubicBezTo>
                <a:cubicBezTo>
                  <a:pt x="1433091" y="763609"/>
                  <a:pt x="1269587" y="1154156"/>
                  <a:pt x="925003" y="1294555"/>
                </a:cubicBezTo>
                <a:cubicBezTo>
                  <a:pt x="580419" y="1432475"/>
                  <a:pt x="189813" y="1269090"/>
                  <a:pt x="49435" y="924515"/>
                </a:cubicBezTo>
                <a:cubicBezTo>
                  <a:pt x="-27113" y="735664"/>
                  <a:pt x="-11850" y="533967"/>
                  <a:pt x="75106" y="365399"/>
                </a:cubicBezTo>
                <a:cubicBezTo>
                  <a:pt x="200220" y="350074"/>
                  <a:pt x="317471" y="319651"/>
                  <a:pt x="429865" y="273677"/>
                </a:cubicBezTo>
                <a:cubicBezTo>
                  <a:pt x="455305" y="286297"/>
                  <a:pt x="486063" y="291481"/>
                  <a:pt x="514046" y="278635"/>
                </a:cubicBezTo>
                <a:cubicBezTo>
                  <a:pt x="547348" y="266015"/>
                  <a:pt x="567699" y="237845"/>
                  <a:pt x="572787" y="204717"/>
                </a:cubicBezTo>
                <a:cubicBezTo>
                  <a:pt x="575331" y="186914"/>
                  <a:pt x="575331" y="171590"/>
                  <a:pt x="567699" y="153561"/>
                </a:cubicBezTo>
                <a:cubicBezTo>
                  <a:pt x="554980" y="125616"/>
                  <a:pt x="531853" y="105109"/>
                  <a:pt x="503870" y="97446"/>
                </a:cubicBezTo>
                <a:cubicBezTo>
                  <a:pt x="486063" y="92263"/>
                  <a:pt x="462936" y="92263"/>
                  <a:pt x="442585" y="99925"/>
                </a:cubicBezTo>
                <a:cubicBezTo>
                  <a:pt x="417146" y="110292"/>
                  <a:pt x="399107" y="130574"/>
                  <a:pt x="388932" y="153561"/>
                </a:cubicBezTo>
                <a:cubicBezTo>
                  <a:pt x="322559" y="181731"/>
                  <a:pt x="251098" y="204717"/>
                  <a:pt x="177093" y="220042"/>
                </a:cubicBezTo>
                <a:cubicBezTo>
                  <a:pt x="243466" y="148603"/>
                  <a:pt x="325103" y="87305"/>
                  <a:pt x="422234" y="48994"/>
                </a:cubicBezTo>
                <a:cubicBezTo>
                  <a:pt x="498782" y="18345"/>
                  <a:pt x="577875" y="3021"/>
                  <a:pt x="656967" y="542"/>
                </a:cubicBezTo>
                <a:close/>
              </a:path>
            </a:pathLst>
          </a:custGeom>
          <a:solidFill>
            <a:schemeClr val="dk2"/>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9" name="Google Shape;309;p38"/>
          <p:cNvSpPr/>
          <p:nvPr/>
        </p:nvSpPr>
        <p:spPr>
          <a:xfrm>
            <a:off x="5223698" y="1572149"/>
            <a:ext cx="887855" cy="932432"/>
          </a:xfrm>
          <a:custGeom>
            <a:rect b="b" l="l" r="r" t="t"/>
            <a:pathLst>
              <a:path extrusionOk="0" h="20154" w="19720">
                <a:moveTo>
                  <a:pt x="7448" y="11532"/>
                </a:moveTo>
                <a:cubicBezTo>
                  <a:pt x="5917" y="9546"/>
                  <a:pt x="3791" y="8180"/>
                  <a:pt x="1495" y="7560"/>
                </a:cubicBezTo>
                <a:cubicBezTo>
                  <a:pt x="135" y="7187"/>
                  <a:pt x="-418" y="5698"/>
                  <a:pt x="347" y="4539"/>
                </a:cubicBezTo>
                <a:cubicBezTo>
                  <a:pt x="1113" y="3422"/>
                  <a:pt x="2176" y="2387"/>
                  <a:pt x="3451" y="1601"/>
                </a:cubicBezTo>
                <a:cubicBezTo>
                  <a:pt x="7873" y="-1130"/>
                  <a:pt x="13784" y="-302"/>
                  <a:pt x="17185" y="3587"/>
                </a:cubicBezTo>
                <a:cubicBezTo>
                  <a:pt x="21182" y="8139"/>
                  <a:pt x="20332" y="14967"/>
                  <a:pt x="15484" y="18484"/>
                </a:cubicBezTo>
                <a:cubicBezTo>
                  <a:pt x="14506" y="19187"/>
                  <a:pt x="13443" y="19725"/>
                  <a:pt x="12338" y="20056"/>
                </a:cubicBezTo>
                <a:cubicBezTo>
                  <a:pt x="11062" y="20470"/>
                  <a:pt x="9702" y="19518"/>
                  <a:pt x="9702" y="18194"/>
                </a:cubicBezTo>
                <a:cubicBezTo>
                  <a:pt x="9744" y="15918"/>
                  <a:pt x="9021" y="13560"/>
                  <a:pt x="7448" y="11532"/>
                </a:cubicBezTo>
                <a:close/>
              </a:path>
            </a:pathLst>
          </a:custGeom>
          <a:solidFill>
            <a:schemeClr val="lt2"/>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0" name="Google Shape;310;p38"/>
          <p:cNvSpPr/>
          <p:nvPr/>
        </p:nvSpPr>
        <p:spPr>
          <a:xfrm>
            <a:off x="3070079" y="1551005"/>
            <a:ext cx="900499" cy="933376"/>
          </a:xfrm>
          <a:custGeom>
            <a:rect b="b" l="l" r="r" t="t"/>
            <a:pathLst>
              <a:path extrusionOk="0" h="19945" w="20159">
                <a:moveTo>
                  <a:pt x="12242" y="11405"/>
                </a:moveTo>
                <a:cubicBezTo>
                  <a:pt x="10527" y="13409"/>
                  <a:pt x="9670" y="15864"/>
                  <a:pt x="9713" y="18277"/>
                </a:cubicBezTo>
                <a:cubicBezTo>
                  <a:pt x="9713" y="19382"/>
                  <a:pt x="8599" y="20200"/>
                  <a:pt x="7484" y="19873"/>
                </a:cubicBezTo>
                <a:cubicBezTo>
                  <a:pt x="5984" y="19423"/>
                  <a:pt x="4527" y="18645"/>
                  <a:pt x="3284" y="17541"/>
                </a:cubicBezTo>
                <a:cubicBezTo>
                  <a:pt x="-530" y="14064"/>
                  <a:pt x="-1087" y="8336"/>
                  <a:pt x="1956" y="4245"/>
                </a:cubicBezTo>
                <a:cubicBezTo>
                  <a:pt x="5599" y="-541"/>
                  <a:pt x="12627" y="-1400"/>
                  <a:pt x="17342" y="2282"/>
                </a:cubicBezTo>
                <a:cubicBezTo>
                  <a:pt x="18456" y="3141"/>
                  <a:pt x="19313" y="4164"/>
                  <a:pt x="19956" y="5268"/>
                </a:cubicBezTo>
                <a:cubicBezTo>
                  <a:pt x="20513" y="6250"/>
                  <a:pt x="19870" y="7436"/>
                  <a:pt x="18713" y="7682"/>
                </a:cubicBezTo>
                <a:cubicBezTo>
                  <a:pt x="16270" y="8173"/>
                  <a:pt x="13956" y="9400"/>
                  <a:pt x="12242" y="11405"/>
                </a:cubicBezTo>
                <a:close/>
              </a:path>
            </a:pathLst>
          </a:custGeom>
          <a:solidFill>
            <a:schemeClr val="accent2"/>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1" name="Google Shape;311;p38"/>
          <p:cNvSpPr/>
          <p:nvPr/>
        </p:nvSpPr>
        <p:spPr>
          <a:xfrm>
            <a:off x="4097243" y="1064918"/>
            <a:ext cx="950560" cy="704751"/>
          </a:xfrm>
          <a:custGeom>
            <a:rect b="b" l="l" r="r" t="t"/>
            <a:pathLst>
              <a:path extrusionOk="0" h="20389" w="21493">
                <a:moveTo>
                  <a:pt x="10838" y="16506"/>
                </a:moveTo>
                <a:cubicBezTo>
                  <a:pt x="8241" y="16617"/>
                  <a:pt x="5860" y="17835"/>
                  <a:pt x="3956" y="19774"/>
                </a:cubicBezTo>
                <a:cubicBezTo>
                  <a:pt x="2873" y="20937"/>
                  <a:pt x="1229" y="20383"/>
                  <a:pt x="709" y="18666"/>
                </a:cubicBezTo>
                <a:cubicBezTo>
                  <a:pt x="190" y="16949"/>
                  <a:pt x="-70" y="15066"/>
                  <a:pt x="17" y="13128"/>
                </a:cubicBezTo>
                <a:cubicBezTo>
                  <a:pt x="233" y="6315"/>
                  <a:pt x="4475" y="666"/>
                  <a:pt x="9756" y="57"/>
                </a:cubicBezTo>
                <a:cubicBezTo>
                  <a:pt x="15989" y="-663"/>
                  <a:pt x="21313" y="5485"/>
                  <a:pt x="21487" y="13349"/>
                </a:cubicBezTo>
                <a:cubicBezTo>
                  <a:pt x="21530" y="14956"/>
                  <a:pt x="21357" y="16506"/>
                  <a:pt x="20967" y="17946"/>
                </a:cubicBezTo>
                <a:cubicBezTo>
                  <a:pt x="20534" y="19663"/>
                  <a:pt x="18933" y="20328"/>
                  <a:pt x="17807" y="19276"/>
                </a:cubicBezTo>
                <a:cubicBezTo>
                  <a:pt x="15903" y="17448"/>
                  <a:pt x="13479" y="16395"/>
                  <a:pt x="10838" y="16506"/>
                </a:cubicBezTo>
                <a:close/>
              </a:path>
            </a:pathLst>
          </a:custGeom>
          <a:solidFill>
            <a:srgbClr val="BF4F14"/>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2" name="Google Shape;312;p38"/>
          <p:cNvSpPr/>
          <p:nvPr/>
        </p:nvSpPr>
        <p:spPr>
          <a:xfrm>
            <a:off x="2787746" y="2741039"/>
            <a:ext cx="807835" cy="952220"/>
          </a:xfrm>
          <a:custGeom>
            <a:rect b="b" l="l" r="r" t="t"/>
            <a:pathLst>
              <a:path extrusionOk="0" h="20621" w="19644">
                <a:moveTo>
                  <a:pt x="13772" y="9684"/>
                </a:moveTo>
                <a:cubicBezTo>
                  <a:pt x="14656" y="12171"/>
                  <a:pt x="16472" y="14203"/>
                  <a:pt x="18753" y="15529"/>
                </a:cubicBezTo>
                <a:cubicBezTo>
                  <a:pt x="19823" y="16151"/>
                  <a:pt x="19963" y="17520"/>
                  <a:pt x="18985" y="18224"/>
                </a:cubicBezTo>
                <a:cubicBezTo>
                  <a:pt x="17682" y="19219"/>
                  <a:pt x="16053" y="19924"/>
                  <a:pt x="14237" y="20339"/>
                </a:cubicBezTo>
                <a:cubicBezTo>
                  <a:pt x="8651" y="21541"/>
                  <a:pt x="2879" y="18805"/>
                  <a:pt x="784" y="14037"/>
                </a:cubicBezTo>
                <a:cubicBezTo>
                  <a:pt x="-1637" y="8440"/>
                  <a:pt x="1761" y="2263"/>
                  <a:pt x="8046" y="480"/>
                </a:cubicBezTo>
                <a:cubicBezTo>
                  <a:pt x="9535" y="65"/>
                  <a:pt x="11025" y="-59"/>
                  <a:pt x="12468" y="24"/>
                </a:cubicBezTo>
                <a:cubicBezTo>
                  <a:pt x="13725" y="107"/>
                  <a:pt x="14516" y="1268"/>
                  <a:pt x="14051" y="2346"/>
                </a:cubicBezTo>
                <a:cubicBezTo>
                  <a:pt x="13073" y="4584"/>
                  <a:pt x="12887" y="7196"/>
                  <a:pt x="13772" y="9684"/>
                </a:cubicBezTo>
                <a:close/>
              </a:path>
            </a:pathLst>
          </a:custGeom>
          <a:solidFill>
            <a:schemeClr val="accent5"/>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3" name="Google Shape;313;p38"/>
          <p:cNvSpPr/>
          <p:nvPr/>
        </p:nvSpPr>
        <p:spPr>
          <a:xfrm>
            <a:off x="5549145" y="2742980"/>
            <a:ext cx="796180" cy="951875"/>
          </a:xfrm>
          <a:custGeom>
            <a:rect b="b" l="l" r="r" t="t"/>
            <a:pathLst>
              <a:path extrusionOk="0" h="20302" w="20187">
                <a:moveTo>
                  <a:pt x="5825" y="9559"/>
                </a:moveTo>
                <a:cubicBezTo>
                  <a:pt x="6699" y="7191"/>
                  <a:pt x="6554" y="4782"/>
                  <a:pt x="5583" y="2659"/>
                </a:cubicBezTo>
                <a:cubicBezTo>
                  <a:pt x="5049" y="1393"/>
                  <a:pt x="6068" y="86"/>
                  <a:pt x="7670" y="5"/>
                </a:cubicBezTo>
                <a:cubicBezTo>
                  <a:pt x="9272" y="-36"/>
                  <a:pt x="10922" y="168"/>
                  <a:pt x="12524" y="699"/>
                </a:cubicBezTo>
                <a:cubicBezTo>
                  <a:pt x="18106" y="2536"/>
                  <a:pt x="21261" y="7640"/>
                  <a:pt x="19853" y="12499"/>
                </a:cubicBezTo>
                <a:cubicBezTo>
                  <a:pt x="18203" y="18257"/>
                  <a:pt x="11213" y="21564"/>
                  <a:pt x="4564" y="19849"/>
                </a:cubicBezTo>
                <a:cubicBezTo>
                  <a:pt x="3204" y="19522"/>
                  <a:pt x="1991" y="18992"/>
                  <a:pt x="923" y="18338"/>
                </a:cubicBezTo>
                <a:cubicBezTo>
                  <a:pt x="-339" y="17563"/>
                  <a:pt x="-290" y="15970"/>
                  <a:pt x="972" y="15194"/>
                </a:cubicBezTo>
                <a:cubicBezTo>
                  <a:pt x="3204" y="13847"/>
                  <a:pt x="4952" y="11928"/>
                  <a:pt x="5825" y="9559"/>
                </a:cubicBezTo>
                <a:close/>
              </a:path>
            </a:pathLst>
          </a:custGeom>
          <a:solidFill>
            <a:schemeClr val="accent4"/>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4" name="Google Shape;314;p38"/>
          <p:cNvSpPr/>
          <p:nvPr/>
        </p:nvSpPr>
        <p:spPr>
          <a:xfrm>
            <a:off x="4654205" y="3759574"/>
            <a:ext cx="951377" cy="820732"/>
          </a:xfrm>
          <a:custGeom>
            <a:rect b="b" l="l" r="r" t="t"/>
            <a:pathLst>
              <a:path extrusionOk="0" h="19495" w="20446">
                <a:moveTo>
                  <a:pt x="9467" y="6128"/>
                </a:moveTo>
                <a:cubicBezTo>
                  <a:pt x="11771" y="5082"/>
                  <a:pt x="13581" y="3263"/>
                  <a:pt x="14733" y="1080"/>
                </a:cubicBezTo>
                <a:cubicBezTo>
                  <a:pt x="15392" y="-193"/>
                  <a:pt x="17037" y="-375"/>
                  <a:pt x="17901" y="716"/>
                </a:cubicBezTo>
                <a:cubicBezTo>
                  <a:pt x="18807" y="1853"/>
                  <a:pt x="19506" y="3172"/>
                  <a:pt x="19959" y="4718"/>
                </a:cubicBezTo>
                <a:cubicBezTo>
                  <a:pt x="21522" y="10038"/>
                  <a:pt x="19218" y="15950"/>
                  <a:pt x="14651" y="18360"/>
                </a:cubicBezTo>
                <a:cubicBezTo>
                  <a:pt x="9303" y="21225"/>
                  <a:pt x="2925" y="18451"/>
                  <a:pt x="745" y="12449"/>
                </a:cubicBezTo>
                <a:cubicBezTo>
                  <a:pt x="292" y="11221"/>
                  <a:pt x="45" y="9993"/>
                  <a:pt x="4" y="8765"/>
                </a:cubicBezTo>
                <a:cubicBezTo>
                  <a:pt x="-78" y="7310"/>
                  <a:pt x="1197" y="6219"/>
                  <a:pt x="2514" y="6582"/>
                </a:cubicBezTo>
                <a:cubicBezTo>
                  <a:pt x="4736" y="7265"/>
                  <a:pt x="7163" y="7174"/>
                  <a:pt x="9467" y="6128"/>
                </a:cubicBezTo>
                <a:close/>
              </a:path>
            </a:pathLst>
          </a:custGeom>
          <a:solidFill>
            <a:schemeClr val="accent6"/>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15" name="Google Shape;315;p38"/>
          <p:cNvSpPr/>
          <p:nvPr/>
        </p:nvSpPr>
        <p:spPr>
          <a:xfrm>
            <a:off x="3513434" y="3731328"/>
            <a:ext cx="950450" cy="836458"/>
          </a:xfrm>
          <a:custGeom>
            <a:rect b="b" l="l" r="r" t="t"/>
            <a:pathLst>
              <a:path extrusionOk="0" h="19911" w="20007">
                <a:moveTo>
                  <a:pt x="10850" y="6566"/>
                </a:moveTo>
                <a:cubicBezTo>
                  <a:pt x="13067" y="7751"/>
                  <a:pt x="15444" y="7979"/>
                  <a:pt x="17661" y="7386"/>
                </a:cubicBezTo>
                <a:cubicBezTo>
                  <a:pt x="18950" y="7067"/>
                  <a:pt x="20119" y="8252"/>
                  <a:pt x="19998" y="9710"/>
                </a:cubicBezTo>
                <a:cubicBezTo>
                  <a:pt x="19877" y="11214"/>
                  <a:pt x="19474" y="12718"/>
                  <a:pt x="18749" y="14131"/>
                </a:cubicBezTo>
                <a:cubicBezTo>
                  <a:pt x="16331" y="19007"/>
                  <a:pt x="10971" y="21194"/>
                  <a:pt x="6377" y="19143"/>
                </a:cubicBezTo>
                <a:cubicBezTo>
                  <a:pt x="937" y="16728"/>
                  <a:pt x="-1481" y="9710"/>
                  <a:pt x="937" y="3786"/>
                </a:cubicBezTo>
                <a:cubicBezTo>
                  <a:pt x="1420" y="2602"/>
                  <a:pt x="2065" y="1554"/>
                  <a:pt x="2831" y="642"/>
                </a:cubicBezTo>
                <a:cubicBezTo>
                  <a:pt x="3758" y="-406"/>
                  <a:pt x="5289" y="-133"/>
                  <a:pt x="5894" y="1189"/>
                </a:cubicBezTo>
                <a:cubicBezTo>
                  <a:pt x="6941" y="3513"/>
                  <a:pt x="8634" y="5427"/>
                  <a:pt x="10850" y="6566"/>
                </a:cubicBezTo>
                <a:close/>
              </a:path>
            </a:pathLst>
          </a:custGeom>
          <a:solidFill>
            <a:schemeClr val="accent3"/>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descr="Trophy outline" id="316" name="Google Shape;316;p38"/>
          <p:cNvPicPr preferRelativeResize="0"/>
          <p:nvPr/>
        </p:nvPicPr>
        <p:blipFill rotWithShape="1">
          <a:blip r:embed="rId3">
            <a:alphaModFix/>
          </a:blip>
          <a:srcRect b="0" l="0" r="0" t="0"/>
          <a:stretch/>
        </p:blipFill>
        <p:spPr>
          <a:xfrm>
            <a:off x="4049183" y="2426442"/>
            <a:ext cx="998148" cy="998148"/>
          </a:xfrm>
          <a:prstGeom prst="rect">
            <a:avLst/>
          </a:prstGeom>
          <a:noFill/>
          <a:ln>
            <a:noFill/>
          </a:ln>
        </p:spPr>
      </p:pic>
      <p:sp>
        <p:nvSpPr>
          <p:cNvPr id="317" name="Google Shape;317;p38"/>
          <p:cNvSpPr txBox="1"/>
          <p:nvPr/>
        </p:nvSpPr>
        <p:spPr>
          <a:xfrm>
            <a:off x="4687061" y="1342164"/>
            <a:ext cx="333264" cy="300083"/>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1" lang="zh-TW" sz="1500">
                <a:solidFill>
                  <a:schemeClr val="lt1"/>
                </a:solidFill>
                <a:latin typeface="Arial"/>
                <a:ea typeface="Arial"/>
                <a:cs typeface="Arial"/>
                <a:sym typeface="Arial"/>
              </a:rPr>
              <a:t>01</a:t>
            </a:r>
            <a:endParaRPr sz="1100"/>
          </a:p>
        </p:txBody>
      </p:sp>
      <p:sp>
        <p:nvSpPr>
          <p:cNvPr id="318" name="Google Shape;318;p38"/>
          <p:cNvSpPr txBox="1"/>
          <p:nvPr/>
        </p:nvSpPr>
        <p:spPr>
          <a:xfrm>
            <a:off x="5665977" y="2079262"/>
            <a:ext cx="333264" cy="300083"/>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1" lang="zh-TW" sz="1500">
                <a:solidFill>
                  <a:srgbClr val="262626"/>
                </a:solidFill>
                <a:latin typeface="Arial"/>
                <a:ea typeface="Arial"/>
                <a:cs typeface="Arial"/>
                <a:sym typeface="Arial"/>
              </a:rPr>
              <a:t>02</a:t>
            </a:r>
            <a:endParaRPr sz="1100"/>
          </a:p>
        </p:txBody>
      </p:sp>
      <p:sp>
        <p:nvSpPr>
          <p:cNvPr id="319" name="Google Shape;319;p38"/>
          <p:cNvSpPr txBox="1"/>
          <p:nvPr/>
        </p:nvSpPr>
        <p:spPr>
          <a:xfrm>
            <a:off x="5665977" y="3366684"/>
            <a:ext cx="333264" cy="300082"/>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1" lang="zh-TW" sz="1500">
                <a:solidFill>
                  <a:srgbClr val="262626"/>
                </a:solidFill>
                <a:latin typeface="Arial"/>
                <a:ea typeface="Arial"/>
                <a:cs typeface="Arial"/>
                <a:sym typeface="Arial"/>
              </a:rPr>
              <a:t>03</a:t>
            </a:r>
            <a:endParaRPr sz="1100"/>
          </a:p>
        </p:txBody>
      </p:sp>
      <p:sp>
        <p:nvSpPr>
          <p:cNvPr id="320" name="Google Shape;320;p38"/>
          <p:cNvSpPr txBox="1"/>
          <p:nvPr/>
        </p:nvSpPr>
        <p:spPr>
          <a:xfrm>
            <a:off x="4716325" y="4093721"/>
            <a:ext cx="333264" cy="300082"/>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1" lang="zh-TW" sz="1500">
                <a:solidFill>
                  <a:srgbClr val="262626"/>
                </a:solidFill>
                <a:latin typeface="Arial"/>
                <a:ea typeface="Arial"/>
                <a:cs typeface="Arial"/>
                <a:sym typeface="Arial"/>
              </a:rPr>
              <a:t>04</a:t>
            </a:r>
            <a:endParaRPr sz="1100"/>
          </a:p>
        </p:txBody>
      </p:sp>
      <p:sp>
        <p:nvSpPr>
          <p:cNvPr id="321" name="Google Shape;321;p38"/>
          <p:cNvSpPr txBox="1"/>
          <p:nvPr/>
        </p:nvSpPr>
        <p:spPr>
          <a:xfrm>
            <a:off x="3544511" y="3849647"/>
            <a:ext cx="333264" cy="300082"/>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1" lang="zh-TW" sz="1500">
                <a:solidFill>
                  <a:srgbClr val="262626"/>
                </a:solidFill>
                <a:latin typeface="Arial"/>
                <a:ea typeface="Arial"/>
                <a:cs typeface="Arial"/>
                <a:sym typeface="Arial"/>
              </a:rPr>
              <a:t>05</a:t>
            </a:r>
            <a:endParaRPr sz="1100"/>
          </a:p>
        </p:txBody>
      </p:sp>
      <p:sp>
        <p:nvSpPr>
          <p:cNvPr id="322" name="Google Shape;322;p38"/>
          <p:cNvSpPr txBox="1"/>
          <p:nvPr/>
        </p:nvSpPr>
        <p:spPr>
          <a:xfrm>
            <a:off x="2960752" y="2804308"/>
            <a:ext cx="333264" cy="300083"/>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1" lang="zh-TW" sz="1500">
                <a:solidFill>
                  <a:schemeClr val="lt1"/>
                </a:solidFill>
                <a:latin typeface="Arial"/>
                <a:ea typeface="Arial"/>
                <a:cs typeface="Arial"/>
                <a:sym typeface="Arial"/>
              </a:rPr>
              <a:t>06</a:t>
            </a:r>
            <a:endParaRPr sz="1100"/>
          </a:p>
        </p:txBody>
      </p:sp>
      <p:sp>
        <p:nvSpPr>
          <p:cNvPr id="323" name="Google Shape;323;p38"/>
          <p:cNvSpPr txBox="1"/>
          <p:nvPr/>
        </p:nvSpPr>
        <p:spPr>
          <a:xfrm>
            <a:off x="3552250" y="1642246"/>
            <a:ext cx="333264" cy="300083"/>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1" lang="zh-TW" sz="1500">
                <a:solidFill>
                  <a:srgbClr val="262626"/>
                </a:solidFill>
                <a:latin typeface="Arial"/>
                <a:ea typeface="Arial"/>
                <a:cs typeface="Arial"/>
                <a:sym typeface="Arial"/>
              </a:rPr>
              <a:t>07</a:t>
            </a:r>
            <a:endParaRPr sz="1100"/>
          </a:p>
        </p:txBody>
      </p:sp>
      <p:grpSp>
        <p:nvGrpSpPr>
          <p:cNvPr id="324" name="Google Shape;324;p38"/>
          <p:cNvGrpSpPr/>
          <p:nvPr/>
        </p:nvGrpSpPr>
        <p:grpSpPr>
          <a:xfrm>
            <a:off x="6695611" y="2874688"/>
            <a:ext cx="2194650" cy="1027142"/>
            <a:chOff x="332936" y="2627766"/>
            <a:chExt cx="2926200" cy="1369523"/>
          </a:xfrm>
        </p:grpSpPr>
        <p:sp>
          <p:nvSpPr>
            <p:cNvPr id="325" name="Google Shape;325;p38"/>
            <p:cNvSpPr txBox="1"/>
            <p:nvPr/>
          </p:nvSpPr>
          <p:spPr>
            <a:xfrm>
              <a:off x="332936" y="2627766"/>
              <a:ext cx="2926080" cy="461665"/>
            </a:xfrm>
            <a:prstGeom prst="rect">
              <a:avLst/>
            </a:prstGeom>
            <a:noFill/>
            <a:ln>
              <a:noFill/>
            </a:ln>
          </p:spPr>
          <p:txBody>
            <a:bodyPr anchorCtr="0" anchor="b" bIns="34275" lIns="0" spcFirstLastPara="1" rIns="0" wrap="square" tIns="34275">
              <a:spAutoFit/>
            </a:bodyPr>
            <a:lstStyle/>
            <a:p>
              <a:pPr indent="0" lvl="0" marL="0" marR="0" rtl="0" algn="l">
                <a:spcBef>
                  <a:spcPts val="0"/>
                </a:spcBef>
                <a:spcAft>
                  <a:spcPts val="0"/>
                </a:spcAft>
                <a:buNone/>
              </a:pPr>
              <a:r>
                <a:rPr b="1" lang="zh-TW" sz="1800">
                  <a:solidFill>
                    <a:srgbClr val="074F6A"/>
                  </a:solidFill>
                  <a:latin typeface="Arial"/>
                  <a:ea typeface="Arial"/>
                  <a:cs typeface="Arial"/>
                  <a:sym typeface="Arial"/>
                </a:rPr>
                <a:t>03 - Social</a:t>
              </a:r>
              <a:endParaRPr sz="1100"/>
            </a:p>
          </p:txBody>
        </p:sp>
        <p:sp>
          <p:nvSpPr>
            <p:cNvPr id="326" name="Google Shape;326;p38"/>
            <p:cNvSpPr txBox="1"/>
            <p:nvPr/>
          </p:nvSpPr>
          <p:spPr>
            <a:xfrm>
              <a:off x="332936" y="2981489"/>
              <a:ext cx="2926200" cy="10158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b="1" lang="zh-TW" sz="900">
                  <a:solidFill>
                    <a:schemeClr val="dk1"/>
                  </a:solidFill>
                </a:rPr>
                <a:t>Changing Demographics and Health Trends:</a:t>
              </a:r>
              <a:r>
                <a:rPr lang="zh-TW" sz="900">
                  <a:solidFill>
                    <a:schemeClr val="dk1"/>
                  </a:solidFill>
                </a:rPr>
                <a:t> </a:t>
              </a:r>
              <a:r>
                <a:rPr lang="zh-TW" sz="900">
                  <a:solidFill>
                    <a:schemeClr val="dk1"/>
                  </a:solidFill>
                  <a:latin typeface="Arial"/>
                  <a:ea typeface="Arial"/>
                  <a:cs typeface="Arial"/>
                  <a:sym typeface="Arial"/>
                </a:rPr>
                <a:t>An </a:t>
              </a:r>
              <a:r>
                <a:rPr b="1" lang="zh-TW" sz="900">
                  <a:solidFill>
                    <a:schemeClr val="dk1"/>
                  </a:solidFill>
                  <a:latin typeface="Arial"/>
                  <a:ea typeface="Arial"/>
                  <a:cs typeface="Arial"/>
                  <a:sym typeface="Arial"/>
                </a:rPr>
                <a:t>aging population </a:t>
              </a:r>
              <a:r>
                <a:rPr lang="zh-TW" sz="900">
                  <a:solidFill>
                    <a:schemeClr val="dk1"/>
                  </a:solidFill>
                  <a:latin typeface="Arial"/>
                  <a:ea typeface="Arial"/>
                  <a:cs typeface="Arial"/>
                  <a:sym typeface="Arial"/>
                </a:rPr>
                <a:t>may seek healthier, convenient meal options, while </a:t>
              </a:r>
              <a:r>
                <a:rPr b="1" lang="zh-TW" sz="900">
                  <a:solidFill>
                    <a:schemeClr val="dk1"/>
                  </a:solidFill>
                  <a:latin typeface="Arial"/>
                  <a:ea typeface="Arial"/>
                  <a:cs typeface="Arial"/>
                  <a:sym typeface="Arial"/>
                </a:rPr>
                <a:t>younger consumers</a:t>
              </a:r>
              <a:r>
                <a:rPr lang="zh-TW" sz="900">
                  <a:solidFill>
                    <a:schemeClr val="dk1"/>
                  </a:solidFill>
                  <a:latin typeface="Arial"/>
                  <a:ea typeface="Arial"/>
                  <a:cs typeface="Arial"/>
                  <a:sym typeface="Arial"/>
                </a:rPr>
                <a:t> prefer organic and natural ingredients.</a:t>
              </a:r>
              <a:endParaRPr sz="900">
                <a:solidFill>
                  <a:srgbClr val="595959"/>
                </a:solidFill>
                <a:latin typeface="Arial"/>
                <a:ea typeface="Arial"/>
                <a:cs typeface="Arial"/>
                <a:sym typeface="Arial"/>
              </a:endParaRPr>
            </a:p>
          </p:txBody>
        </p:sp>
      </p:grpSp>
      <p:grpSp>
        <p:nvGrpSpPr>
          <p:cNvPr id="327" name="Google Shape;327;p38"/>
          <p:cNvGrpSpPr/>
          <p:nvPr/>
        </p:nvGrpSpPr>
        <p:grpSpPr>
          <a:xfrm>
            <a:off x="6695611" y="3914227"/>
            <a:ext cx="2194560" cy="1106114"/>
            <a:chOff x="332936" y="4652338"/>
            <a:chExt cx="2926080" cy="1474819"/>
          </a:xfrm>
        </p:grpSpPr>
        <p:sp>
          <p:nvSpPr>
            <p:cNvPr id="328" name="Google Shape;328;p38"/>
            <p:cNvSpPr txBox="1"/>
            <p:nvPr/>
          </p:nvSpPr>
          <p:spPr>
            <a:xfrm>
              <a:off x="332936" y="4652338"/>
              <a:ext cx="2926080" cy="461665"/>
            </a:xfrm>
            <a:prstGeom prst="rect">
              <a:avLst/>
            </a:prstGeom>
            <a:noFill/>
            <a:ln>
              <a:noFill/>
            </a:ln>
          </p:spPr>
          <p:txBody>
            <a:bodyPr anchorCtr="0" anchor="b" bIns="34275" lIns="0" spcFirstLastPara="1" rIns="0" wrap="square" tIns="34275">
              <a:spAutoFit/>
            </a:bodyPr>
            <a:lstStyle/>
            <a:p>
              <a:pPr indent="0" lvl="0" marL="0" marR="0" rtl="0" algn="l">
                <a:spcBef>
                  <a:spcPts val="0"/>
                </a:spcBef>
                <a:spcAft>
                  <a:spcPts val="0"/>
                </a:spcAft>
                <a:buNone/>
              </a:pPr>
              <a:r>
                <a:rPr b="1" lang="zh-TW" sz="1800">
                  <a:solidFill>
                    <a:srgbClr val="3A7D22"/>
                  </a:solidFill>
                  <a:latin typeface="Arial"/>
                  <a:ea typeface="Arial"/>
                  <a:cs typeface="Arial"/>
                  <a:sym typeface="Arial"/>
                </a:rPr>
                <a:t>04 - Technology</a:t>
              </a:r>
              <a:endParaRPr sz="1100"/>
            </a:p>
          </p:txBody>
        </p:sp>
        <p:sp>
          <p:nvSpPr>
            <p:cNvPr id="329" name="Google Shape;329;p38"/>
            <p:cNvSpPr txBox="1"/>
            <p:nvPr/>
          </p:nvSpPr>
          <p:spPr>
            <a:xfrm>
              <a:off x="332936" y="5111494"/>
              <a:ext cx="2926080" cy="1015663"/>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b="1" lang="zh-TW" sz="900">
                  <a:solidFill>
                    <a:schemeClr val="dk1"/>
                  </a:solidFill>
                  <a:latin typeface="Arial"/>
                  <a:ea typeface="Arial"/>
                  <a:cs typeface="Arial"/>
                  <a:sym typeface="Arial"/>
                </a:rPr>
                <a:t>Technological Innovation</a:t>
              </a:r>
              <a:r>
                <a:rPr lang="zh-TW" sz="900">
                  <a:solidFill>
                    <a:schemeClr val="dk1"/>
                  </a:solidFill>
                  <a:latin typeface="Arial"/>
                  <a:ea typeface="Arial"/>
                  <a:cs typeface="Arial"/>
                  <a:sym typeface="Arial"/>
                </a:rPr>
                <a:t>: The need for a seamless online shopping experience necessitates that Campbell Soup invests in user-friendly digital platforms and robust online marketing campaigns.</a:t>
              </a:r>
              <a:endParaRPr sz="1100"/>
            </a:p>
          </p:txBody>
        </p:sp>
      </p:grpSp>
      <p:grpSp>
        <p:nvGrpSpPr>
          <p:cNvPr id="330" name="Google Shape;330;p38"/>
          <p:cNvGrpSpPr/>
          <p:nvPr/>
        </p:nvGrpSpPr>
        <p:grpSpPr>
          <a:xfrm>
            <a:off x="6695581" y="601722"/>
            <a:ext cx="2268098" cy="1495748"/>
            <a:chOff x="332936" y="2627766"/>
            <a:chExt cx="2926200" cy="1994331"/>
          </a:xfrm>
        </p:grpSpPr>
        <p:sp>
          <p:nvSpPr>
            <p:cNvPr id="331" name="Google Shape;331;p38"/>
            <p:cNvSpPr txBox="1"/>
            <p:nvPr/>
          </p:nvSpPr>
          <p:spPr>
            <a:xfrm>
              <a:off x="332936" y="2627766"/>
              <a:ext cx="2926080" cy="461665"/>
            </a:xfrm>
            <a:prstGeom prst="rect">
              <a:avLst/>
            </a:prstGeom>
            <a:noFill/>
            <a:ln>
              <a:noFill/>
            </a:ln>
          </p:spPr>
          <p:txBody>
            <a:bodyPr anchorCtr="0" anchor="b" bIns="34275" lIns="0" spcFirstLastPara="1" rIns="0" wrap="square" tIns="34275">
              <a:spAutoFit/>
            </a:bodyPr>
            <a:lstStyle/>
            <a:p>
              <a:pPr indent="0" lvl="0" marL="0" marR="0" rtl="0" algn="l">
                <a:spcBef>
                  <a:spcPts val="0"/>
                </a:spcBef>
                <a:spcAft>
                  <a:spcPts val="0"/>
                </a:spcAft>
                <a:buNone/>
              </a:pPr>
              <a:r>
                <a:rPr b="1" lang="zh-TW" sz="1800">
                  <a:solidFill>
                    <a:srgbClr val="7F340D"/>
                  </a:solidFill>
                  <a:latin typeface="Arial"/>
                  <a:ea typeface="Arial"/>
                  <a:cs typeface="Arial"/>
                  <a:sym typeface="Arial"/>
                </a:rPr>
                <a:t>01 - Political</a:t>
              </a:r>
              <a:endParaRPr sz="1100"/>
            </a:p>
          </p:txBody>
        </p:sp>
        <p:sp>
          <p:nvSpPr>
            <p:cNvPr id="332" name="Google Shape;332;p38"/>
            <p:cNvSpPr txBox="1"/>
            <p:nvPr/>
          </p:nvSpPr>
          <p:spPr>
            <a:xfrm>
              <a:off x="332936" y="3052197"/>
              <a:ext cx="2926200" cy="15699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b="1" lang="zh-TW" sz="900">
                  <a:solidFill>
                    <a:schemeClr val="dk1"/>
                  </a:solidFill>
                </a:rPr>
                <a:t>Price Fluctuations in Raw Materials and Packaging</a:t>
              </a:r>
              <a:r>
                <a:rPr lang="zh-TW" sz="900">
                  <a:solidFill>
                    <a:schemeClr val="dk1"/>
                  </a:solidFill>
                </a:rPr>
                <a:t>: Price fluctuations caused by political factors such as government policies, import and export requirements (e.g., tariffs), and government-sponsored agricultural programs.</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p:txBody>
        </p:sp>
      </p:grpSp>
      <p:grpSp>
        <p:nvGrpSpPr>
          <p:cNvPr id="333" name="Google Shape;333;p38"/>
          <p:cNvGrpSpPr/>
          <p:nvPr/>
        </p:nvGrpSpPr>
        <p:grpSpPr>
          <a:xfrm>
            <a:off x="6695611" y="1841899"/>
            <a:ext cx="2194650" cy="967617"/>
            <a:chOff x="332936" y="2932566"/>
            <a:chExt cx="2926200" cy="1290156"/>
          </a:xfrm>
        </p:grpSpPr>
        <p:sp>
          <p:nvSpPr>
            <p:cNvPr id="334" name="Google Shape;334;p38"/>
            <p:cNvSpPr txBox="1"/>
            <p:nvPr/>
          </p:nvSpPr>
          <p:spPr>
            <a:xfrm>
              <a:off x="332936" y="2932566"/>
              <a:ext cx="2926200" cy="461700"/>
            </a:xfrm>
            <a:prstGeom prst="rect">
              <a:avLst/>
            </a:prstGeom>
            <a:noFill/>
            <a:ln>
              <a:noFill/>
            </a:ln>
          </p:spPr>
          <p:txBody>
            <a:bodyPr anchorCtr="0" anchor="b" bIns="34275" lIns="0" spcFirstLastPara="1" rIns="0" wrap="square" tIns="34275">
              <a:spAutoFit/>
            </a:bodyPr>
            <a:lstStyle/>
            <a:p>
              <a:pPr indent="0" lvl="0" marL="0" marR="0" rtl="0" algn="l">
                <a:spcBef>
                  <a:spcPts val="0"/>
                </a:spcBef>
                <a:spcAft>
                  <a:spcPts val="0"/>
                </a:spcAft>
                <a:buNone/>
              </a:pPr>
              <a:r>
                <a:rPr b="1" lang="zh-TW" sz="1800">
                  <a:solidFill>
                    <a:srgbClr val="7F7F7F"/>
                  </a:solidFill>
                  <a:latin typeface="Arial"/>
                  <a:ea typeface="Arial"/>
                  <a:cs typeface="Arial"/>
                  <a:sym typeface="Arial"/>
                </a:rPr>
                <a:t>02 - Economic</a:t>
              </a:r>
              <a:endParaRPr sz="1100"/>
            </a:p>
          </p:txBody>
        </p:sp>
        <p:sp>
          <p:nvSpPr>
            <p:cNvPr id="335" name="Google Shape;335;p38"/>
            <p:cNvSpPr txBox="1"/>
            <p:nvPr/>
          </p:nvSpPr>
          <p:spPr>
            <a:xfrm>
              <a:off x="332936" y="3391722"/>
              <a:ext cx="2926200" cy="8310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b="1" lang="zh-TW" sz="900">
                  <a:solidFill>
                    <a:schemeClr val="dk1"/>
                  </a:solidFill>
                </a:rPr>
                <a:t>Labor Shortages and Rising Costs</a:t>
              </a:r>
              <a:r>
                <a:rPr lang="zh-TW" sz="900">
                  <a:solidFill>
                    <a:schemeClr val="dk1"/>
                  </a:solidFill>
                  <a:latin typeface="Arial"/>
                  <a:ea typeface="Arial"/>
                  <a:cs typeface="Arial"/>
                  <a:sym typeface="Arial"/>
                </a:rPr>
                <a:t>: </a:t>
              </a:r>
              <a:r>
                <a:rPr lang="zh-TW" sz="900">
                  <a:solidFill>
                    <a:schemeClr val="dk1"/>
                  </a:solidFill>
                </a:rPr>
                <a:t>The competitive labor market driven by macroeconomic factors is leading to labor shortages and higher employee turnover.</a:t>
              </a:r>
              <a:endParaRPr sz="1100"/>
            </a:p>
          </p:txBody>
        </p:sp>
      </p:grpSp>
      <p:grpSp>
        <p:nvGrpSpPr>
          <p:cNvPr id="336" name="Google Shape;336;p38"/>
          <p:cNvGrpSpPr/>
          <p:nvPr/>
        </p:nvGrpSpPr>
        <p:grpSpPr>
          <a:xfrm>
            <a:off x="330029" y="2233582"/>
            <a:ext cx="2194650" cy="1383417"/>
            <a:chOff x="8921977" y="1466725"/>
            <a:chExt cx="2926200" cy="1844556"/>
          </a:xfrm>
        </p:grpSpPr>
        <p:sp>
          <p:nvSpPr>
            <p:cNvPr id="337" name="Google Shape;337;p38"/>
            <p:cNvSpPr txBox="1"/>
            <p:nvPr/>
          </p:nvSpPr>
          <p:spPr>
            <a:xfrm>
              <a:off x="8921977" y="1466725"/>
              <a:ext cx="2926080" cy="461665"/>
            </a:xfrm>
            <a:prstGeom prst="rect">
              <a:avLst/>
            </a:prstGeom>
            <a:noFill/>
            <a:ln>
              <a:noFill/>
            </a:ln>
          </p:spPr>
          <p:txBody>
            <a:bodyPr anchorCtr="0" anchor="b" bIns="34275" lIns="0" spcFirstLastPara="1" rIns="0" wrap="square" tIns="34275">
              <a:spAutoFit/>
            </a:bodyPr>
            <a:lstStyle/>
            <a:p>
              <a:pPr indent="0" lvl="0" marL="0" marR="0" rtl="0" algn="l">
                <a:spcBef>
                  <a:spcPts val="0"/>
                </a:spcBef>
                <a:spcAft>
                  <a:spcPts val="0"/>
                </a:spcAft>
                <a:buNone/>
              </a:pPr>
              <a:r>
                <a:rPr b="1" lang="zh-TW" sz="1800">
                  <a:solidFill>
                    <a:schemeClr val="accent5"/>
                  </a:solidFill>
                  <a:latin typeface="Arial"/>
                  <a:ea typeface="Arial"/>
                  <a:cs typeface="Arial"/>
                  <a:sym typeface="Arial"/>
                </a:rPr>
                <a:t>Legal - 06</a:t>
              </a:r>
              <a:endParaRPr sz="1100"/>
            </a:p>
          </p:txBody>
        </p:sp>
        <p:sp>
          <p:nvSpPr>
            <p:cNvPr id="338" name="Google Shape;338;p38"/>
            <p:cNvSpPr txBox="1"/>
            <p:nvPr/>
          </p:nvSpPr>
          <p:spPr>
            <a:xfrm>
              <a:off x="8921977" y="1925881"/>
              <a:ext cx="2926200" cy="1385400"/>
            </a:xfrm>
            <a:prstGeom prst="rect">
              <a:avLst/>
            </a:prstGeom>
            <a:noFill/>
            <a:ln>
              <a:noFill/>
            </a:ln>
          </p:spPr>
          <p:txBody>
            <a:bodyPr anchorCtr="0" anchor="t" bIns="34275" lIns="0" spcFirstLastPara="1" rIns="0" wrap="square" tIns="34275">
              <a:spAutoFit/>
            </a:bodyPr>
            <a:lstStyle/>
            <a:p>
              <a:pPr indent="0" lvl="0" marL="0" rtl="0" algn="l">
                <a:spcBef>
                  <a:spcPts val="0"/>
                </a:spcBef>
                <a:spcAft>
                  <a:spcPts val="0"/>
                </a:spcAft>
                <a:buSzPts val="1100"/>
                <a:buNone/>
              </a:pPr>
              <a:r>
                <a:rPr b="1" lang="zh-TW" sz="900">
                  <a:solidFill>
                    <a:schemeClr val="dk1"/>
                  </a:solidFill>
                </a:rPr>
                <a:t>Product Labeling and Health Claims:</a:t>
              </a:r>
              <a:r>
                <a:rPr lang="zh-TW" sz="900">
                  <a:solidFill>
                    <a:schemeClr val="dk1"/>
                  </a:solidFill>
                </a:rPr>
                <a:t> Strict regulations on product labeling and health claims, especially for food products, will impact how Campbell markets its products. Compliance with health and safety standards is essential to avoid legal issues and maintain consumer trust.</a:t>
              </a:r>
              <a:endParaRPr sz="900">
                <a:solidFill>
                  <a:schemeClr val="dk1"/>
                </a:solidFill>
              </a:endParaRPr>
            </a:p>
          </p:txBody>
        </p:sp>
      </p:grpSp>
      <p:grpSp>
        <p:nvGrpSpPr>
          <p:cNvPr id="339" name="Google Shape;339;p38"/>
          <p:cNvGrpSpPr/>
          <p:nvPr/>
        </p:nvGrpSpPr>
        <p:grpSpPr>
          <a:xfrm>
            <a:off x="330029" y="3588602"/>
            <a:ext cx="2194650" cy="1383417"/>
            <a:chOff x="8921977" y="4073386"/>
            <a:chExt cx="2926200" cy="1844556"/>
          </a:xfrm>
        </p:grpSpPr>
        <p:sp>
          <p:nvSpPr>
            <p:cNvPr id="340" name="Google Shape;340;p38"/>
            <p:cNvSpPr txBox="1"/>
            <p:nvPr/>
          </p:nvSpPr>
          <p:spPr>
            <a:xfrm>
              <a:off x="8921977" y="4073386"/>
              <a:ext cx="2926080" cy="461665"/>
            </a:xfrm>
            <a:prstGeom prst="rect">
              <a:avLst/>
            </a:prstGeom>
            <a:noFill/>
            <a:ln>
              <a:noFill/>
            </a:ln>
          </p:spPr>
          <p:txBody>
            <a:bodyPr anchorCtr="0" anchor="b" bIns="34275" lIns="0" spcFirstLastPara="1" rIns="0" wrap="square" tIns="34275">
              <a:spAutoFit/>
            </a:bodyPr>
            <a:lstStyle/>
            <a:p>
              <a:pPr indent="0" lvl="0" marL="0" marR="0" rtl="0" algn="l">
                <a:spcBef>
                  <a:spcPts val="0"/>
                </a:spcBef>
                <a:spcAft>
                  <a:spcPts val="0"/>
                </a:spcAft>
                <a:buNone/>
              </a:pPr>
              <a:r>
                <a:rPr b="1" lang="zh-TW" sz="1800">
                  <a:solidFill>
                    <a:srgbClr val="12501B"/>
                  </a:solidFill>
                  <a:latin typeface="Arial"/>
                  <a:ea typeface="Arial"/>
                  <a:cs typeface="Arial"/>
                  <a:sym typeface="Arial"/>
                </a:rPr>
                <a:t>Environmental - 05</a:t>
              </a:r>
              <a:endParaRPr sz="1100"/>
            </a:p>
          </p:txBody>
        </p:sp>
        <p:sp>
          <p:nvSpPr>
            <p:cNvPr id="341" name="Google Shape;341;p38"/>
            <p:cNvSpPr txBox="1"/>
            <p:nvPr/>
          </p:nvSpPr>
          <p:spPr>
            <a:xfrm>
              <a:off x="8921977" y="4532542"/>
              <a:ext cx="2926200" cy="13854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b="1" lang="zh-TW" sz="900">
                  <a:solidFill>
                    <a:schemeClr val="dk1"/>
                  </a:solidFill>
                </a:rPr>
                <a:t>Sustainability Regulations and Practices:</a:t>
              </a:r>
              <a:r>
                <a:rPr lang="zh-TW" sz="900">
                  <a:solidFill>
                    <a:schemeClr val="dk1"/>
                  </a:solidFill>
                </a:rPr>
                <a:t> Environmental protection laws and regulations on sustainable practices, such as the reduction of greenhouse gas emissions, water usage, and sustainable sourcing, will impact Campbell's production processes and packaging strategies.</a:t>
              </a:r>
              <a:endParaRPr sz="900">
                <a:solidFill>
                  <a:srgbClr val="595959"/>
                </a:solidFill>
                <a:latin typeface="Arial"/>
                <a:ea typeface="Arial"/>
                <a:cs typeface="Arial"/>
                <a:sym typeface="Arial"/>
              </a:endParaRPr>
            </a:p>
          </p:txBody>
        </p:sp>
      </p:grpSp>
      <p:grpSp>
        <p:nvGrpSpPr>
          <p:cNvPr id="342" name="Google Shape;342;p38"/>
          <p:cNvGrpSpPr/>
          <p:nvPr/>
        </p:nvGrpSpPr>
        <p:grpSpPr>
          <a:xfrm>
            <a:off x="330029" y="1030961"/>
            <a:ext cx="2194650" cy="1244817"/>
            <a:chOff x="8921977" y="1466725"/>
            <a:chExt cx="2926200" cy="1659756"/>
          </a:xfrm>
        </p:grpSpPr>
        <p:sp>
          <p:nvSpPr>
            <p:cNvPr id="343" name="Google Shape;343;p38"/>
            <p:cNvSpPr txBox="1"/>
            <p:nvPr/>
          </p:nvSpPr>
          <p:spPr>
            <a:xfrm>
              <a:off x="8921977" y="1466725"/>
              <a:ext cx="2926080" cy="461665"/>
            </a:xfrm>
            <a:prstGeom prst="rect">
              <a:avLst/>
            </a:prstGeom>
            <a:noFill/>
            <a:ln>
              <a:noFill/>
            </a:ln>
          </p:spPr>
          <p:txBody>
            <a:bodyPr anchorCtr="0" anchor="b" bIns="34275" lIns="0" spcFirstLastPara="1" rIns="0" wrap="square" tIns="34275">
              <a:spAutoFit/>
            </a:bodyPr>
            <a:lstStyle/>
            <a:p>
              <a:pPr indent="0" lvl="0" marL="0" marR="0" rtl="0" algn="l">
                <a:spcBef>
                  <a:spcPts val="0"/>
                </a:spcBef>
                <a:spcAft>
                  <a:spcPts val="0"/>
                </a:spcAft>
                <a:buNone/>
              </a:pPr>
              <a:r>
                <a:rPr b="1" lang="zh-TW" sz="1800">
                  <a:solidFill>
                    <a:srgbClr val="BF4F14"/>
                  </a:solidFill>
                  <a:latin typeface="Arial"/>
                  <a:ea typeface="Arial"/>
                  <a:cs typeface="Arial"/>
                  <a:sym typeface="Arial"/>
                </a:rPr>
                <a:t>Ethical - 07</a:t>
              </a:r>
              <a:endParaRPr sz="1100"/>
            </a:p>
          </p:txBody>
        </p:sp>
        <p:sp>
          <p:nvSpPr>
            <p:cNvPr id="344" name="Google Shape;344;p38"/>
            <p:cNvSpPr txBox="1"/>
            <p:nvPr/>
          </p:nvSpPr>
          <p:spPr>
            <a:xfrm>
              <a:off x="8921977" y="1925881"/>
              <a:ext cx="2926200" cy="12006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b="1" lang="zh-TW" sz="900">
                  <a:solidFill>
                    <a:schemeClr val="dk1"/>
                  </a:solidFill>
                </a:rPr>
                <a:t>Corporate Social Responsibility (CSR) and Sustainability Commitments:</a:t>
              </a:r>
              <a:r>
                <a:rPr lang="zh-TW" sz="900">
                  <a:solidFill>
                    <a:schemeClr val="dk1"/>
                  </a:solidFill>
                </a:rPr>
                <a:t> Campbell’s alignment with ethical concerns such as sustainability, animal welfare, and fair trade practices can strengthen its brand reputation.</a:t>
              </a:r>
              <a:endParaRPr sz="900">
                <a:solidFill>
                  <a:srgbClr val="595959"/>
                </a:solidFill>
                <a:latin typeface="Arial"/>
                <a:ea typeface="Arial"/>
                <a:cs typeface="Arial"/>
                <a:sym typeface="Arial"/>
              </a:endParaRPr>
            </a:p>
          </p:txBody>
        </p:sp>
      </p:grpSp>
      <p:pic>
        <p:nvPicPr>
          <p:cNvPr descr="Bank outline" id="345" name="Google Shape;345;p38"/>
          <p:cNvPicPr preferRelativeResize="0"/>
          <p:nvPr/>
        </p:nvPicPr>
        <p:blipFill rotWithShape="1">
          <a:blip r:embed="rId4">
            <a:alphaModFix/>
          </a:blip>
          <a:srcRect b="0" l="0" r="0" t="0"/>
          <a:stretch/>
        </p:blipFill>
        <p:spPr>
          <a:xfrm>
            <a:off x="4158629" y="1118060"/>
            <a:ext cx="512916" cy="512916"/>
          </a:xfrm>
          <a:prstGeom prst="rect">
            <a:avLst/>
          </a:prstGeom>
          <a:noFill/>
          <a:ln>
            <a:noFill/>
          </a:ln>
        </p:spPr>
      </p:pic>
      <p:pic>
        <p:nvPicPr>
          <p:cNvPr descr="Signal with solid fill" id="346" name="Google Shape;346;p38"/>
          <p:cNvPicPr preferRelativeResize="0"/>
          <p:nvPr/>
        </p:nvPicPr>
        <p:blipFill rotWithShape="1">
          <a:blip r:embed="rId5">
            <a:alphaModFix/>
          </a:blip>
          <a:srcRect b="0" l="0" r="0" t="0"/>
          <a:stretch/>
        </p:blipFill>
        <p:spPr>
          <a:xfrm>
            <a:off x="5402261" y="1565137"/>
            <a:ext cx="456608" cy="456608"/>
          </a:xfrm>
          <a:prstGeom prst="rect">
            <a:avLst/>
          </a:prstGeom>
          <a:noFill/>
          <a:ln>
            <a:noFill/>
          </a:ln>
        </p:spPr>
      </p:pic>
      <p:pic>
        <p:nvPicPr>
          <p:cNvPr descr="Influencer with solid fill" id="347" name="Google Shape;347;p38"/>
          <p:cNvPicPr preferRelativeResize="0"/>
          <p:nvPr/>
        </p:nvPicPr>
        <p:blipFill rotWithShape="1">
          <a:blip r:embed="rId6">
            <a:alphaModFix/>
          </a:blip>
          <a:srcRect b="0" l="0" r="0" t="0"/>
          <a:stretch/>
        </p:blipFill>
        <p:spPr>
          <a:xfrm>
            <a:off x="5793378" y="2861714"/>
            <a:ext cx="562876" cy="562876"/>
          </a:xfrm>
          <a:prstGeom prst="rect">
            <a:avLst/>
          </a:prstGeom>
          <a:noFill/>
          <a:ln>
            <a:noFill/>
          </a:ln>
        </p:spPr>
      </p:pic>
      <p:pic>
        <p:nvPicPr>
          <p:cNvPr descr="Check In with solid fill" id="348" name="Google Shape;348;p38"/>
          <p:cNvPicPr preferRelativeResize="0"/>
          <p:nvPr/>
        </p:nvPicPr>
        <p:blipFill rotWithShape="1">
          <a:blip r:embed="rId7">
            <a:alphaModFix/>
          </a:blip>
          <a:srcRect b="0" l="0" r="0" t="0"/>
          <a:stretch/>
        </p:blipFill>
        <p:spPr>
          <a:xfrm>
            <a:off x="5111708" y="3982310"/>
            <a:ext cx="452468" cy="452468"/>
          </a:xfrm>
          <a:prstGeom prst="rect">
            <a:avLst/>
          </a:prstGeom>
          <a:noFill/>
          <a:ln>
            <a:noFill/>
          </a:ln>
        </p:spPr>
      </p:pic>
      <p:pic>
        <p:nvPicPr>
          <p:cNvPr descr="Open hand with plant with solid fill" id="349" name="Google Shape;349;p38"/>
          <p:cNvPicPr preferRelativeResize="0"/>
          <p:nvPr/>
        </p:nvPicPr>
        <p:blipFill rotWithShape="1">
          <a:blip r:embed="rId8">
            <a:alphaModFix/>
          </a:blip>
          <a:srcRect b="0" l="0" r="0" t="0"/>
          <a:stretch/>
        </p:blipFill>
        <p:spPr>
          <a:xfrm>
            <a:off x="3840344" y="4062811"/>
            <a:ext cx="452468" cy="452468"/>
          </a:xfrm>
          <a:prstGeom prst="rect">
            <a:avLst/>
          </a:prstGeom>
          <a:noFill/>
          <a:ln>
            <a:noFill/>
          </a:ln>
        </p:spPr>
      </p:pic>
      <p:pic>
        <p:nvPicPr>
          <p:cNvPr descr="Gavel with solid fill" id="350" name="Google Shape;350;p38"/>
          <p:cNvPicPr preferRelativeResize="0"/>
          <p:nvPr/>
        </p:nvPicPr>
        <p:blipFill rotWithShape="1">
          <a:blip r:embed="rId9">
            <a:alphaModFix/>
          </a:blip>
          <a:srcRect b="0" l="0" r="0" t="0"/>
          <a:stretch/>
        </p:blipFill>
        <p:spPr>
          <a:xfrm>
            <a:off x="2924904" y="3130964"/>
            <a:ext cx="452468" cy="452468"/>
          </a:xfrm>
          <a:prstGeom prst="rect">
            <a:avLst/>
          </a:prstGeom>
          <a:noFill/>
          <a:ln>
            <a:noFill/>
          </a:ln>
        </p:spPr>
      </p:pic>
      <p:pic>
        <p:nvPicPr>
          <p:cNvPr descr="Scales of justice with solid fill" id="351" name="Google Shape;351;p38"/>
          <p:cNvPicPr preferRelativeResize="0"/>
          <p:nvPr/>
        </p:nvPicPr>
        <p:blipFill rotWithShape="1">
          <a:blip r:embed="rId10">
            <a:alphaModFix/>
          </a:blip>
          <a:srcRect b="0" l="0" r="0" t="0"/>
          <a:stretch/>
        </p:blipFill>
        <p:spPr>
          <a:xfrm>
            <a:off x="3093297" y="1791535"/>
            <a:ext cx="478243" cy="478244"/>
          </a:xfrm>
          <a:prstGeom prst="rect">
            <a:avLst/>
          </a:prstGeom>
          <a:noFill/>
          <a:ln>
            <a:noFill/>
          </a:ln>
        </p:spPr>
      </p:pic>
      <p:pic>
        <p:nvPicPr>
          <p:cNvPr id="352" name="Google Shape;352;p38"/>
          <p:cNvPicPr preferRelativeResize="0"/>
          <p:nvPr/>
        </p:nvPicPr>
        <p:blipFill>
          <a:blip r:embed="rId11">
            <a:alphaModFix/>
          </a:blip>
          <a:stretch>
            <a:fillRect/>
          </a:stretch>
        </p:blipFill>
        <p:spPr>
          <a:xfrm>
            <a:off x="7199200" y="-19050"/>
            <a:ext cx="897050" cy="673224"/>
          </a:xfrm>
          <a:prstGeom prst="rect">
            <a:avLst/>
          </a:prstGeom>
          <a:noFill/>
          <a:ln>
            <a:noFill/>
          </a:ln>
        </p:spPr>
      </p:pic>
      <p:pic>
        <p:nvPicPr>
          <p:cNvPr id="353" name="Google Shape;353;p38"/>
          <p:cNvPicPr preferRelativeResize="0"/>
          <p:nvPr/>
        </p:nvPicPr>
        <p:blipFill>
          <a:blip r:embed="rId12">
            <a:alphaModFix/>
          </a:blip>
          <a:stretch>
            <a:fillRect/>
          </a:stretch>
        </p:blipFill>
        <p:spPr>
          <a:xfrm>
            <a:off x="8020050" y="-19050"/>
            <a:ext cx="581976" cy="581976"/>
          </a:xfrm>
          <a:prstGeom prst="rect">
            <a:avLst/>
          </a:prstGeom>
          <a:noFill/>
          <a:ln>
            <a:noFill/>
          </a:ln>
        </p:spPr>
      </p:pic>
      <p:pic>
        <p:nvPicPr>
          <p:cNvPr id="354" name="Google Shape;354;p38"/>
          <p:cNvPicPr preferRelativeResize="0"/>
          <p:nvPr/>
        </p:nvPicPr>
        <p:blipFill rotWithShape="1">
          <a:blip r:embed="rId13">
            <a:alphaModFix/>
          </a:blip>
          <a:srcRect b="0" l="28210" r="26960" t="0"/>
          <a:stretch/>
        </p:blipFill>
        <p:spPr>
          <a:xfrm>
            <a:off x="8543925" y="50250"/>
            <a:ext cx="353377" cy="443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39"/>
          <p:cNvPicPr preferRelativeResize="0"/>
          <p:nvPr/>
        </p:nvPicPr>
        <p:blipFill>
          <a:blip r:embed="rId3">
            <a:alphaModFix/>
          </a:blip>
          <a:stretch>
            <a:fillRect/>
          </a:stretch>
        </p:blipFill>
        <p:spPr>
          <a:xfrm>
            <a:off x="7943850" y="133350"/>
            <a:ext cx="581976" cy="581976"/>
          </a:xfrm>
          <a:prstGeom prst="rect">
            <a:avLst/>
          </a:prstGeom>
          <a:noFill/>
          <a:ln>
            <a:noFill/>
          </a:ln>
        </p:spPr>
      </p:pic>
      <p:sp>
        <p:nvSpPr>
          <p:cNvPr id="360" name="Google Shape;360;p39"/>
          <p:cNvSpPr txBox="1"/>
          <p:nvPr/>
        </p:nvSpPr>
        <p:spPr>
          <a:xfrm>
            <a:off x="95225" y="0"/>
            <a:ext cx="519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zh-TW" sz="2400">
                <a:solidFill>
                  <a:srgbClr val="E84A27"/>
                </a:solidFill>
                <a:latin typeface="Georgia"/>
                <a:ea typeface="Georgia"/>
                <a:cs typeface="Georgia"/>
                <a:sym typeface="Georgia"/>
              </a:rPr>
              <a:t>SWOT Analysis</a:t>
            </a:r>
            <a:endParaRPr sz="1600"/>
          </a:p>
        </p:txBody>
      </p:sp>
      <p:grpSp>
        <p:nvGrpSpPr>
          <p:cNvPr id="361" name="Google Shape;361;p39"/>
          <p:cNvGrpSpPr/>
          <p:nvPr/>
        </p:nvGrpSpPr>
        <p:grpSpPr>
          <a:xfrm>
            <a:off x="-3" y="2712591"/>
            <a:ext cx="8948283" cy="1102509"/>
            <a:chOff x="1593000" y="2322568"/>
            <a:chExt cx="5957975" cy="643500"/>
          </a:xfrm>
        </p:grpSpPr>
        <p:sp>
          <p:nvSpPr>
            <p:cNvPr id="362" name="Google Shape;362;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zh-TW" sz="2450">
                  <a:solidFill>
                    <a:srgbClr val="FF9900"/>
                  </a:solidFill>
                </a:rPr>
                <a:t>Opportunities</a:t>
              </a:r>
              <a:endParaRPr sz="2450">
                <a:solidFill>
                  <a:srgbClr val="FF9900"/>
                </a:solidFill>
                <a:latin typeface="Roboto"/>
                <a:ea typeface="Roboto"/>
                <a:cs typeface="Roboto"/>
                <a:sym typeface="Roboto"/>
              </a:endParaRPr>
            </a:p>
          </p:txBody>
        </p:sp>
        <p:sp>
          <p:nvSpPr>
            <p:cNvPr id="366" name="Google Shape;366;p39"/>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368" name="Google Shape;368;p3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15000"/>
                </a:lnSpc>
                <a:spcBef>
                  <a:spcPts val="0"/>
                </a:spcBef>
                <a:spcAft>
                  <a:spcPts val="0"/>
                </a:spcAft>
                <a:buClr>
                  <a:srgbClr val="A7291E"/>
                </a:buClr>
                <a:buSzPts val="1100"/>
                <a:buChar char="●"/>
              </a:pPr>
              <a:r>
                <a:rPr b="1" i="1" lang="zh-TW" sz="1100">
                  <a:solidFill>
                    <a:schemeClr val="dk1"/>
                  </a:solidFill>
                </a:rPr>
                <a:t>Launch projects like Transparency</a:t>
              </a:r>
              <a:endParaRPr b="1" i="1" sz="1100">
                <a:solidFill>
                  <a:schemeClr val="dk1"/>
                </a:solidFill>
              </a:endParaRPr>
            </a:p>
            <a:p>
              <a:pPr indent="-298450" lvl="0" marL="457200" rtl="0" algn="just">
                <a:lnSpc>
                  <a:spcPct val="115000"/>
                </a:lnSpc>
                <a:spcBef>
                  <a:spcPts val="0"/>
                </a:spcBef>
                <a:spcAft>
                  <a:spcPts val="0"/>
                </a:spcAft>
                <a:buClr>
                  <a:srgbClr val="A7291E"/>
                </a:buClr>
                <a:buSzPts val="1100"/>
                <a:buChar char="●"/>
              </a:pPr>
              <a:r>
                <a:rPr b="1" i="1" lang="zh-TW" sz="1100">
                  <a:solidFill>
                    <a:schemeClr val="dk1"/>
                  </a:solidFill>
                </a:rPr>
                <a:t>Gain consumer trust </a:t>
              </a:r>
              <a:r>
                <a:rPr i="1" lang="zh-TW" sz="1100">
                  <a:solidFill>
                    <a:schemeClr val="dk1"/>
                  </a:solidFill>
                </a:rPr>
                <a:t>and keep pace with the increasing consumer demand for healthy products.</a:t>
              </a:r>
              <a:endParaRPr i="1" sz="1100">
                <a:solidFill>
                  <a:schemeClr val="dk1"/>
                </a:solidFill>
              </a:endParaRPr>
            </a:p>
            <a:p>
              <a:pPr indent="-298450" lvl="0" marL="457200" rtl="0" algn="just">
                <a:lnSpc>
                  <a:spcPct val="115000"/>
                </a:lnSpc>
                <a:spcBef>
                  <a:spcPts val="0"/>
                </a:spcBef>
                <a:spcAft>
                  <a:spcPts val="0"/>
                </a:spcAft>
                <a:buClr>
                  <a:srgbClr val="A7291E"/>
                </a:buClr>
                <a:buSzPts val="1100"/>
                <a:buChar char="●"/>
              </a:pPr>
              <a:r>
                <a:rPr b="1" i="1" lang="zh-TW" sz="1100">
                  <a:solidFill>
                    <a:schemeClr val="dk1"/>
                  </a:solidFill>
                </a:rPr>
                <a:t>Emerging Market expansion: </a:t>
              </a:r>
              <a:r>
                <a:rPr i="1" lang="zh-TW" sz="1100">
                  <a:solidFill>
                    <a:schemeClr val="dk1"/>
                  </a:solidFill>
                </a:rPr>
                <a:t>Marketing products to Asia and Latin America , open up new growth opportunities</a:t>
              </a:r>
              <a:r>
                <a:rPr i="1" lang="zh-TW" sz="1050">
                  <a:solidFill>
                    <a:schemeClr val="dk1"/>
                  </a:solidFill>
                  <a:latin typeface="Calibri"/>
                  <a:ea typeface="Calibri"/>
                  <a:cs typeface="Calibri"/>
                  <a:sym typeface="Calibri"/>
                </a:rPr>
                <a:t> </a:t>
              </a:r>
              <a:endParaRPr i="1" sz="1050">
                <a:solidFill>
                  <a:schemeClr val="dk1"/>
                </a:solidFill>
                <a:latin typeface="Calibri"/>
                <a:ea typeface="Calibri"/>
                <a:cs typeface="Calibri"/>
                <a:sym typeface="Calibri"/>
              </a:endParaRPr>
            </a:p>
          </p:txBody>
        </p:sp>
      </p:grpSp>
      <p:grpSp>
        <p:nvGrpSpPr>
          <p:cNvPr id="369" name="Google Shape;369;p39"/>
          <p:cNvGrpSpPr/>
          <p:nvPr/>
        </p:nvGrpSpPr>
        <p:grpSpPr>
          <a:xfrm>
            <a:off x="9" y="1583498"/>
            <a:ext cx="8948283" cy="1129149"/>
            <a:chOff x="1593000" y="2322568"/>
            <a:chExt cx="5957975" cy="643500"/>
          </a:xfrm>
        </p:grpSpPr>
        <p:sp>
          <p:nvSpPr>
            <p:cNvPr id="370" name="Google Shape;370;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zh-TW" sz="2450">
                  <a:solidFill>
                    <a:srgbClr val="FF9900"/>
                  </a:solidFill>
                </a:rPr>
                <a:t>Weakness</a:t>
              </a:r>
              <a:endParaRPr sz="2450">
                <a:solidFill>
                  <a:srgbClr val="FF9900"/>
                </a:solidFill>
                <a:latin typeface="Roboto"/>
                <a:ea typeface="Roboto"/>
                <a:cs typeface="Roboto"/>
                <a:sym typeface="Roboto"/>
              </a:endParaRPr>
            </a:p>
          </p:txBody>
        </p:sp>
        <p:sp>
          <p:nvSpPr>
            <p:cNvPr id="374" name="Google Shape;374;p39"/>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376" name="Google Shape;376;p3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15000"/>
                </a:lnSpc>
                <a:spcBef>
                  <a:spcPts val="0"/>
                </a:spcBef>
                <a:spcAft>
                  <a:spcPts val="0"/>
                </a:spcAft>
                <a:buClr>
                  <a:srgbClr val="A7291E"/>
                </a:buClr>
                <a:buSzPts val="1100"/>
                <a:buChar char="●"/>
              </a:pPr>
              <a:r>
                <a:rPr i="1" lang="zh-TW" sz="1100">
                  <a:solidFill>
                    <a:schemeClr val="dk1"/>
                  </a:solidFill>
                </a:rPr>
                <a:t>As people pay more attention to their health,</a:t>
              </a:r>
              <a:r>
                <a:rPr b="1" i="1" lang="zh-TW" sz="1100">
                  <a:solidFill>
                    <a:schemeClr val="dk1"/>
                  </a:solidFill>
                </a:rPr>
                <a:t> Campbell product with fine processing,</a:t>
              </a:r>
              <a:r>
                <a:rPr i="1" lang="zh-TW" sz="1100">
                  <a:solidFill>
                    <a:schemeClr val="dk1"/>
                  </a:solidFill>
                </a:rPr>
                <a:t> have been negatively affected.</a:t>
              </a:r>
              <a:endParaRPr i="1" sz="1100">
                <a:solidFill>
                  <a:schemeClr val="dk1"/>
                </a:solidFill>
              </a:endParaRPr>
            </a:p>
            <a:p>
              <a:pPr indent="-298450" lvl="0" marL="457200" rtl="0" algn="just">
                <a:lnSpc>
                  <a:spcPct val="115000"/>
                </a:lnSpc>
                <a:spcBef>
                  <a:spcPts val="0"/>
                </a:spcBef>
                <a:spcAft>
                  <a:spcPts val="0"/>
                </a:spcAft>
                <a:buClr>
                  <a:srgbClr val="A7291E"/>
                </a:buClr>
                <a:buSzPts val="1100"/>
                <a:buChar char="●"/>
              </a:pPr>
              <a:r>
                <a:rPr b="1" i="1" lang="zh-TW" sz="1100">
                  <a:solidFill>
                    <a:schemeClr val="dk1"/>
                  </a:solidFill>
                </a:rPr>
                <a:t>Limited innovation ability </a:t>
              </a:r>
              <a:r>
                <a:rPr i="1" lang="zh-TW" sz="1100">
                  <a:solidFill>
                    <a:schemeClr val="dk1"/>
                  </a:solidFill>
                </a:rPr>
                <a:t>and could not expand other products, long-term growth potential of the company might be affected</a:t>
              </a:r>
              <a:endParaRPr sz="1100">
                <a:solidFill>
                  <a:srgbClr val="A7291E"/>
                </a:solidFill>
              </a:endParaRPr>
            </a:p>
          </p:txBody>
        </p:sp>
      </p:grpSp>
      <p:grpSp>
        <p:nvGrpSpPr>
          <p:cNvPr id="377" name="Google Shape;377;p39"/>
          <p:cNvGrpSpPr/>
          <p:nvPr/>
        </p:nvGrpSpPr>
        <p:grpSpPr>
          <a:xfrm>
            <a:off x="77" y="565223"/>
            <a:ext cx="8948283" cy="1018274"/>
            <a:chOff x="1593000" y="2322568"/>
            <a:chExt cx="5957975" cy="643500"/>
          </a:xfrm>
        </p:grpSpPr>
        <p:sp>
          <p:nvSpPr>
            <p:cNvPr id="378" name="Google Shape;378;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zh-TW" sz="2450">
                  <a:solidFill>
                    <a:srgbClr val="FF9900"/>
                  </a:solidFill>
                </a:rPr>
                <a:t>Strength</a:t>
              </a:r>
              <a:endParaRPr sz="2400">
                <a:solidFill>
                  <a:srgbClr val="FF9900"/>
                </a:solidFill>
                <a:latin typeface="Roboto"/>
                <a:ea typeface="Roboto"/>
                <a:cs typeface="Roboto"/>
                <a:sym typeface="Roboto"/>
              </a:endParaRPr>
            </a:p>
          </p:txBody>
        </p:sp>
        <p:sp>
          <p:nvSpPr>
            <p:cNvPr id="382" name="Google Shape;382;p39"/>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84" name="Google Shape;384;p3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15000"/>
                </a:lnSpc>
                <a:spcBef>
                  <a:spcPts val="0"/>
                </a:spcBef>
                <a:spcAft>
                  <a:spcPts val="0"/>
                </a:spcAft>
                <a:buClr>
                  <a:srgbClr val="A7291E"/>
                </a:buClr>
                <a:buSzPts val="1100"/>
                <a:buChar char="●"/>
              </a:pPr>
              <a:r>
                <a:rPr b="1" i="1" lang="zh-TW" sz="1100">
                  <a:solidFill>
                    <a:schemeClr val="dk1"/>
                  </a:solidFill>
                </a:rPr>
                <a:t>Excellent brand awareness </a:t>
              </a:r>
              <a:r>
                <a:rPr i="1" lang="zh-TW" sz="1100">
                  <a:solidFill>
                    <a:schemeClr val="dk1"/>
                  </a:solidFill>
                </a:rPr>
                <a:t>in the American market, own loyal customer base.</a:t>
              </a:r>
              <a:endParaRPr i="1" sz="1100">
                <a:solidFill>
                  <a:schemeClr val="dk1"/>
                </a:solidFill>
              </a:endParaRPr>
            </a:p>
            <a:p>
              <a:pPr indent="-298450" lvl="0" marL="457200" rtl="0" algn="just">
                <a:lnSpc>
                  <a:spcPct val="115000"/>
                </a:lnSpc>
                <a:spcBef>
                  <a:spcPts val="0"/>
                </a:spcBef>
                <a:spcAft>
                  <a:spcPts val="0"/>
                </a:spcAft>
                <a:buClr>
                  <a:srgbClr val="A7291E"/>
                </a:buClr>
                <a:buSzPts val="1100"/>
                <a:buChar char="●"/>
              </a:pPr>
              <a:r>
                <a:rPr i="1" lang="zh-TW" sz="1100">
                  <a:solidFill>
                    <a:schemeClr val="dk1"/>
                  </a:solidFill>
                </a:rPr>
                <a:t>Campbell has a</a:t>
              </a:r>
              <a:r>
                <a:rPr b="1" i="1" lang="zh-TW" sz="1100">
                  <a:solidFill>
                    <a:schemeClr val="dk1"/>
                  </a:solidFill>
                </a:rPr>
                <a:t> complete supply chain </a:t>
              </a:r>
              <a:r>
                <a:rPr i="1" lang="zh-TW" sz="1100">
                  <a:solidFill>
                    <a:schemeClr val="dk1"/>
                  </a:solidFill>
                </a:rPr>
                <a:t>and </a:t>
              </a:r>
              <a:r>
                <a:rPr b="1" i="1" lang="zh-TW" sz="1100">
                  <a:solidFill>
                    <a:schemeClr val="dk1"/>
                  </a:solidFill>
                </a:rPr>
                <a:t>excellent production capacity</a:t>
              </a:r>
              <a:endParaRPr b="1" i="1" sz="1100">
                <a:solidFill>
                  <a:srgbClr val="A7291E"/>
                </a:solidFill>
              </a:endParaRPr>
            </a:p>
          </p:txBody>
        </p:sp>
      </p:grpSp>
      <p:grpSp>
        <p:nvGrpSpPr>
          <p:cNvPr id="385" name="Google Shape;385;p39"/>
          <p:cNvGrpSpPr/>
          <p:nvPr/>
        </p:nvGrpSpPr>
        <p:grpSpPr>
          <a:xfrm>
            <a:off x="2" y="3785481"/>
            <a:ext cx="8948283" cy="1102509"/>
            <a:chOff x="1593000" y="2322568"/>
            <a:chExt cx="5957975" cy="643500"/>
          </a:xfrm>
        </p:grpSpPr>
        <p:sp>
          <p:nvSpPr>
            <p:cNvPr id="386" name="Google Shape;386;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zh-TW" sz="2450">
                  <a:solidFill>
                    <a:srgbClr val="FF9900"/>
                  </a:solidFill>
                </a:rPr>
                <a:t>Threats</a:t>
              </a:r>
              <a:endParaRPr sz="2450">
                <a:solidFill>
                  <a:srgbClr val="FF9900"/>
                </a:solidFill>
                <a:latin typeface="Roboto"/>
                <a:ea typeface="Roboto"/>
                <a:cs typeface="Roboto"/>
                <a:sym typeface="Roboto"/>
              </a:endParaRPr>
            </a:p>
          </p:txBody>
        </p:sp>
        <p:sp>
          <p:nvSpPr>
            <p:cNvPr id="390" name="Google Shape;390;p39"/>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392" name="Google Shape;392;p3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just">
                <a:lnSpc>
                  <a:spcPct val="115000"/>
                </a:lnSpc>
                <a:spcBef>
                  <a:spcPts val="0"/>
                </a:spcBef>
                <a:spcAft>
                  <a:spcPts val="0"/>
                </a:spcAft>
                <a:buClr>
                  <a:srgbClr val="A7291E"/>
                </a:buClr>
                <a:buSzPts val="1100"/>
                <a:buChar char="●"/>
              </a:pPr>
              <a:r>
                <a:rPr b="1" i="1" lang="zh-TW" sz="1100">
                  <a:solidFill>
                    <a:schemeClr val="dk1"/>
                  </a:solidFill>
                </a:rPr>
                <a:t>Changing consumer preferences</a:t>
              </a:r>
              <a:endParaRPr b="1" i="1" sz="1100">
                <a:solidFill>
                  <a:schemeClr val="dk1"/>
                </a:solidFill>
              </a:endParaRPr>
            </a:p>
            <a:p>
              <a:pPr indent="-298450" lvl="0" marL="457200" rtl="0" algn="just">
                <a:lnSpc>
                  <a:spcPct val="115000"/>
                </a:lnSpc>
                <a:spcBef>
                  <a:spcPts val="0"/>
                </a:spcBef>
                <a:spcAft>
                  <a:spcPts val="0"/>
                </a:spcAft>
                <a:buClr>
                  <a:srgbClr val="A7291E"/>
                </a:buClr>
                <a:buSzPts val="1100"/>
                <a:buChar char="●"/>
              </a:pPr>
              <a:r>
                <a:rPr b="1" i="1" lang="zh-TW" sz="1100">
                  <a:solidFill>
                    <a:schemeClr val="dk1"/>
                  </a:solidFill>
                </a:rPr>
                <a:t>The cost of raw materials is rising year by year. </a:t>
              </a:r>
              <a:r>
                <a:rPr i="1" lang="zh-TW" sz="1100">
                  <a:solidFill>
                    <a:schemeClr val="dk1"/>
                  </a:solidFill>
                </a:rPr>
                <a:t>Vegetables and meat are the raw materials with the most serious price increase this year</a:t>
              </a:r>
              <a:endParaRPr i="1" sz="1100">
                <a:solidFill>
                  <a:schemeClr val="dk1"/>
                </a:solidFill>
              </a:endParaRPr>
            </a:p>
            <a:p>
              <a:pPr indent="0" lvl="0" marL="457200" rtl="0" algn="just">
                <a:lnSpc>
                  <a:spcPct val="115000"/>
                </a:lnSpc>
                <a:spcBef>
                  <a:spcPts val="0"/>
                </a:spcBef>
                <a:spcAft>
                  <a:spcPts val="0"/>
                </a:spcAft>
                <a:buNone/>
              </a:pPr>
              <a:r>
                <a:t/>
              </a:r>
              <a:endParaRPr sz="1050">
                <a:solidFill>
                  <a:schemeClr val="dk1"/>
                </a:solidFill>
                <a:latin typeface="Calibri"/>
                <a:ea typeface="Calibri"/>
                <a:cs typeface="Calibri"/>
                <a:sym typeface="Calibri"/>
              </a:endParaRPr>
            </a:p>
          </p:txBody>
        </p:sp>
      </p:grpSp>
      <p:pic>
        <p:nvPicPr>
          <p:cNvPr id="393" name="Google Shape;393;p39"/>
          <p:cNvPicPr preferRelativeResize="0"/>
          <p:nvPr/>
        </p:nvPicPr>
        <p:blipFill>
          <a:blip r:embed="rId4">
            <a:alphaModFix/>
          </a:blip>
          <a:stretch>
            <a:fillRect/>
          </a:stretch>
        </p:blipFill>
        <p:spPr>
          <a:xfrm>
            <a:off x="7046800" y="-19050"/>
            <a:ext cx="897050" cy="673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0"/>
          <p:cNvSpPr txBox="1"/>
          <p:nvPr/>
        </p:nvSpPr>
        <p:spPr>
          <a:xfrm>
            <a:off x="497500" y="271550"/>
            <a:ext cx="8116500" cy="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solidFill>
                  <a:srgbClr val="E84A27"/>
                </a:solidFill>
                <a:latin typeface="Georgia"/>
                <a:ea typeface="Georgia"/>
                <a:cs typeface="Georgia"/>
                <a:sym typeface="Georgia"/>
              </a:rPr>
              <a:t>Strategic Recommendations</a:t>
            </a:r>
            <a:endParaRPr sz="2400">
              <a:solidFill>
                <a:schemeClr val="dk2"/>
              </a:solidFill>
            </a:endParaRPr>
          </a:p>
        </p:txBody>
      </p:sp>
      <p:sp>
        <p:nvSpPr>
          <p:cNvPr id="399" name="Google Shape;399;p40"/>
          <p:cNvSpPr txBox="1"/>
          <p:nvPr/>
        </p:nvSpPr>
        <p:spPr>
          <a:xfrm>
            <a:off x="187500" y="1064525"/>
            <a:ext cx="1714500" cy="8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dk2"/>
                </a:solidFill>
              </a:rPr>
              <a:t>Digital Engagement</a:t>
            </a:r>
            <a:endParaRPr sz="1800">
              <a:solidFill>
                <a:schemeClr val="dk2"/>
              </a:solidFill>
            </a:endParaRPr>
          </a:p>
        </p:txBody>
      </p:sp>
      <p:pic>
        <p:nvPicPr>
          <p:cNvPr id="400" name="Google Shape;400;p40"/>
          <p:cNvPicPr preferRelativeResize="0"/>
          <p:nvPr/>
        </p:nvPicPr>
        <p:blipFill>
          <a:blip r:embed="rId3">
            <a:alphaModFix/>
          </a:blip>
          <a:stretch>
            <a:fillRect/>
          </a:stretch>
        </p:blipFill>
        <p:spPr>
          <a:xfrm>
            <a:off x="687550" y="1916825"/>
            <a:ext cx="714375" cy="714375"/>
          </a:xfrm>
          <a:prstGeom prst="rect">
            <a:avLst/>
          </a:prstGeom>
          <a:noFill/>
          <a:ln>
            <a:noFill/>
          </a:ln>
        </p:spPr>
      </p:pic>
      <p:sp>
        <p:nvSpPr>
          <p:cNvPr id="401" name="Google Shape;401;p40"/>
          <p:cNvSpPr txBox="1"/>
          <p:nvPr/>
        </p:nvSpPr>
        <p:spPr>
          <a:xfrm>
            <a:off x="121750" y="2749050"/>
            <a:ext cx="2024400" cy="1427100"/>
          </a:xfrm>
          <a:prstGeom prst="rect">
            <a:avLst/>
          </a:prstGeom>
          <a:noFill/>
          <a:ln cap="flat" cmpd="sng" w="9525">
            <a:solidFill>
              <a:srgbClr val="E84A2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solidFill>
                  <a:schemeClr val="dk1"/>
                </a:solidFill>
              </a:rPr>
              <a:t>Social media platforms like Tiktok, Instagram</a:t>
            </a:r>
            <a:endParaRPr sz="1200">
              <a:solidFill>
                <a:schemeClr val="dk1"/>
              </a:solidFill>
            </a:endParaRPr>
          </a:p>
          <a:p>
            <a:pPr indent="0" lvl="0" marL="0" rtl="0" algn="ctr">
              <a:spcBef>
                <a:spcPts val="0"/>
              </a:spcBef>
              <a:spcAft>
                <a:spcPts val="0"/>
              </a:spcAft>
              <a:buNone/>
            </a:pPr>
            <a:r>
              <a:t/>
            </a:r>
            <a:endParaRPr sz="1200">
              <a:solidFill>
                <a:schemeClr val="dk1"/>
              </a:solidFill>
            </a:endParaRPr>
          </a:p>
          <a:p>
            <a:pPr indent="0" lvl="0" marL="0" rtl="0" algn="ctr">
              <a:spcBef>
                <a:spcPts val="0"/>
              </a:spcBef>
              <a:spcAft>
                <a:spcPts val="0"/>
              </a:spcAft>
              <a:buNone/>
            </a:pPr>
            <a:r>
              <a:rPr lang="zh-TW" sz="1200">
                <a:solidFill>
                  <a:schemeClr val="dk1"/>
                </a:solidFill>
              </a:rPr>
              <a:t>Collaborate with health influencers, nutritionists</a:t>
            </a:r>
            <a:endParaRPr sz="1200">
              <a:solidFill>
                <a:schemeClr val="dk1"/>
              </a:solidFill>
            </a:endParaRPr>
          </a:p>
        </p:txBody>
      </p:sp>
      <p:sp>
        <p:nvSpPr>
          <p:cNvPr id="402" name="Google Shape;402;p40"/>
          <p:cNvSpPr txBox="1"/>
          <p:nvPr/>
        </p:nvSpPr>
        <p:spPr>
          <a:xfrm>
            <a:off x="2467550" y="1064525"/>
            <a:ext cx="1714500" cy="8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dk2"/>
                </a:solidFill>
              </a:rPr>
              <a:t>Enhanced</a:t>
            </a:r>
            <a:r>
              <a:rPr lang="zh-TW" sz="1800">
                <a:solidFill>
                  <a:schemeClr val="dk2"/>
                </a:solidFill>
              </a:rPr>
              <a:t> Labeling</a:t>
            </a:r>
            <a:endParaRPr sz="1800">
              <a:solidFill>
                <a:schemeClr val="dk2"/>
              </a:solidFill>
            </a:endParaRPr>
          </a:p>
        </p:txBody>
      </p:sp>
      <p:sp>
        <p:nvSpPr>
          <p:cNvPr id="403" name="Google Shape;403;p40"/>
          <p:cNvSpPr txBox="1"/>
          <p:nvPr/>
        </p:nvSpPr>
        <p:spPr>
          <a:xfrm>
            <a:off x="2387750" y="2749050"/>
            <a:ext cx="1919100" cy="14271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zh-TW" sz="1100">
                <a:solidFill>
                  <a:schemeClr val="dk1"/>
                </a:solidFill>
              </a:rPr>
              <a:t>Highlight nutritional benefits, such as low sodium, high protein, and organic ingredients, on packaging and marketing materials</a:t>
            </a:r>
            <a:endParaRPr sz="1200">
              <a:solidFill>
                <a:schemeClr val="dk1"/>
              </a:solidFill>
            </a:endParaRPr>
          </a:p>
        </p:txBody>
      </p:sp>
      <p:sp>
        <p:nvSpPr>
          <p:cNvPr id="404" name="Google Shape;404;p40"/>
          <p:cNvSpPr txBox="1"/>
          <p:nvPr/>
        </p:nvSpPr>
        <p:spPr>
          <a:xfrm>
            <a:off x="4572325" y="1057325"/>
            <a:ext cx="1832100" cy="71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zh-TW" sz="1800">
                <a:solidFill>
                  <a:schemeClr val="dk1"/>
                </a:solidFill>
              </a:rPr>
              <a:t>Sustainability Focus</a:t>
            </a:r>
            <a:endParaRPr sz="1800">
              <a:solidFill>
                <a:schemeClr val="dk2"/>
              </a:solidFill>
            </a:endParaRPr>
          </a:p>
        </p:txBody>
      </p:sp>
      <p:sp>
        <p:nvSpPr>
          <p:cNvPr id="405" name="Google Shape;405;p40"/>
          <p:cNvSpPr txBox="1"/>
          <p:nvPr/>
        </p:nvSpPr>
        <p:spPr>
          <a:xfrm>
            <a:off x="4572325" y="2749050"/>
            <a:ext cx="1773900" cy="1427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zh-TW" sz="1100">
                <a:solidFill>
                  <a:schemeClr val="dk1"/>
                </a:solidFill>
              </a:rPr>
              <a:t>Sustainability efforts in sourcing and packaging</a:t>
            </a:r>
            <a:endParaRPr sz="1200">
              <a:solidFill>
                <a:schemeClr val="dk1"/>
              </a:solidFill>
            </a:endParaRPr>
          </a:p>
        </p:txBody>
      </p:sp>
      <p:sp>
        <p:nvSpPr>
          <p:cNvPr id="406" name="Google Shape;406;p40"/>
          <p:cNvSpPr txBox="1"/>
          <p:nvPr/>
        </p:nvSpPr>
        <p:spPr>
          <a:xfrm>
            <a:off x="6736500" y="1064525"/>
            <a:ext cx="1714500" cy="8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800">
                <a:solidFill>
                  <a:schemeClr val="dk2"/>
                </a:solidFill>
              </a:rPr>
              <a:t>E-Commerce Optimization </a:t>
            </a:r>
            <a:endParaRPr sz="1800">
              <a:solidFill>
                <a:schemeClr val="dk2"/>
              </a:solidFill>
            </a:endParaRPr>
          </a:p>
        </p:txBody>
      </p:sp>
      <p:sp>
        <p:nvSpPr>
          <p:cNvPr id="407" name="Google Shape;407;p40"/>
          <p:cNvSpPr txBox="1"/>
          <p:nvPr/>
        </p:nvSpPr>
        <p:spPr>
          <a:xfrm>
            <a:off x="6611700" y="2709300"/>
            <a:ext cx="2379900" cy="1466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zh-TW" sz="1100">
                <a:solidFill>
                  <a:schemeClr val="dk1"/>
                </a:solidFill>
              </a:rPr>
              <a:t>Subscription services or meal planning tools that integrate Campbell products</a:t>
            </a:r>
            <a:endParaRPr sz="1100">
              <a:solidFill>
                <a:schemeClr val="dk1"/>
              </a:solidFill>
            </a:endParaRPr>
          </a:p>
          <a:p>
            <a:pPr indent="0" lvl="0" marL="0" rtl="0" algn="ctr">
              <a:lnSpc>
                <a:spcPct val="115000"/>
              </a:lnSpc>
              <a:spcBef>
                <a:spcPts val="1200"/>
              </a:spcBef>
              <a:spcAft>
                <a:spcPts val="1200"/>
              </a:spcAft>
              <a:buNone/>
            </a:pPr>
            <a:r>
              <a:rPr lang="zh-TW" sz="1100">
                <a:solidFill>
                  <a:schemeClr val="dk1"/>
                </a:solidFill>
              </a:rPr>
              <a:t>Targeted digital advertising to e-commerce platforms </a:t>
            </a:r>
            <a:endParaRPr sz="1100">
              <a:solidFill>
                <a:schemeClr val="dk1"/>
              </a:solidFill>
            </a:endParaRPr>
          </a:p>
        </p:txBody>
      </p:sp>
      <p:pic>
        <p:nvPicPr>
          <p:cNvPr id="408" name="Google Shape;408;p40"/>
          <p:cNvPicPr preferRelativeResize="0"/>
          <p:nvPr/>
        </p:nvPicPr>
        <p:blipFill>
          <a:blip r:embed="rId4">
            <a:alphaModFix/>
          </a:blip>
          <a:stretch>
            <a:fillRect/>
          </a:stretch>
        </p:blipFill>
        <p:spPr>
          <a:xfrm>
            <a:off x="2941067" y="1867763"/>
            <a:ext cx="812459" cy="812500"/>
          </a:xfrm>
          <a:prstGeom prst="rect">
            <a:avLst/>
          </a:prstGeom>
          <a:noFill/>
          <a:ln>
            <a:noFill/>
          </a:ln>
        </p:spPr>
      </p:pic>
      <p:pic>
        <p:nvPicPr>
          <p:cNvPr id="409" name="Google Shape;409;p40"/>
          <p:cNvPicPr preferRelativeResize="0"/>
          <p:nvPr/>
        </p:nvPicPr>
        <p:blipFill>
          <a:blip r:embed="rId5">
            <a:alphaModFix/>
          </a:blip>
          <a:stretch>
            <a:fillRect/>
          </a:stretch>
        </p:blipFill>
        <p:spPr>
          <a:xfrm>
            <a:off x="5053049" y="1867775"/>
            <a:ext cx="812450" cy="812450"/>
          </a:xfrm>
          <a:prstGeom prst="rect">
            <a:avLst/>
          </a:prstGeom>
          <a:noFill/>
          <a:ln>
            <a:noFill/>
          </a:ln>
        </p:spPr>
      </p:pic>
      <p:pic>
        <p:nvPicPr>
          <p:cNvPr id="410" name="Google Shape;410;p40"/>
          <p:cNvPicPr preferRelativeResize="0"/>
          <p:nvPr/>
        </p:nvPicPr>
        <p:blipFill>
          <a:blip r:embed="rId6">
            <a:alphaModFix/>
          </a:blip>
          <a:stretch>
            <a:fillRect/>
          </a:stretch>
        </p:blipFill>
        <p:spPr>
          <a:xfrm>
            <a:off x="7293025" y="1916800"/>
            <a:ext cx="714375" cy="714416"/>
          </a:xfrm>
          <a:prstGeom prst="rect">
            <a:avLst/>
          </a:prstGeom>
          <a:noFill/>
          <a:ln>
            <a:noFill/>
          </a:ln>
        </p:spPr>
      </p:pic>
      <p:pic>
        <p:nvPicPr>
          <p:cNvPr id="411" name="Google Shape;411;p40"/>
          <p:cNvPicPr preferRelativeResize="0"/>
          <p:nvPr/>
        </p:nvPicPr>
        <p:blipFill>
          <a:blip r:embed="rId7">
            <a:alphaModFix/>
          </a:blip>
          <a:stretch>
            <a:fillRect/>
          </a:stretch>
        </p:blipFill>
        <p:spPr>
          <a:xfrm>
            <a:off x="7046800" y="133350"/>
            <a:ext cx="897050" cy="673224"/>
          </a:xfrm>
          <a:prstGeom prst="rect">
            <a:avLst/>
          </a:prstGeom>
          <a:noFill/>
          <a:ln>
            <a:noFill/>
          </a:ln>
        </p:spPr>
      </p:pic>
      <p:pic>
        <p:nvPicPr>
          <p:cNvPr id="412" name="Google Shape;412;p40"/>
          <p:cNvPicPr preferRelativeResize="0"/>
          <p:nvPr/>
        </p:nvPicPr>
        <p:blipFill>
          <a:blip r:embed="rId8">
            <a:alphaModFix/>
          </a:blip>
          <a:stretch>
            <a:fillRect/>
          </a:stretch>
        </p:blipFill>
        <p:spPr>
          <a:xfrm>
            <a:off x="7943850" y="133350"/>
            <a:ext cx="581976" cy="581976"/>
          </a:xfrm>
          <a:prstGeom prst="rect">
            <a:avLst/>
          </a:prstGeom>
          <a:noFill/>
          <a:ln>
            <a:noFill/>
          </a:ln>
        </p:spPr>
      </p:pic>
      <p:pic>
        <p:nvPicPr>
          <p:cNvPr id="413" name="Google Shape;413;p40"/>
          <p:cNvPicPr preferRelativeResize="0"/>
          <p:nvPr/>
        </p:nvPicPr>
        <p:blipFill rotWithShape="1">
          <a:blip r:embed="rId9">
            <a:alphaModFix/>
          </a:blip>
          <a:srcRect b="0" l="28210" r="26960" t="0"/>
          <a:stretch/>
        </p:blipFill>
        <p:spPr>
          <a:xfrm>
            <a:off x="8467725" y="202650"/>
            <a:ext cx="353377" cy="443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